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Poppins Bold" charset="1" panose="00000800000000000000"/>
      <p:regular r:id="rId17"/>
    </p:embeddedFont>
    <p:embeddedFont>
      <p:font typeface="Poppins" charset="1" panose="00000500000000000000"/>
      <p:regular r:id="rId18"/>
    </p:embeddedFont>
    <p:embeddedFont>
      <p:font typeface="TT Bluescreens Bold" charset="1" panose="02000806040000020004"/>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jpeg" Type="http://schemas.openxmlformats.org/officeDocument/2006/relationships/image"/><Relationship Id="rId4" Target="../media/image40.png" Type="http://schemas.openxmlformats.org/officeDocument/2006/relationships/image"/><Relationship Id="rId5" Target="../media/image44.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jpeg" Type="http://schemas.openxmlformats.org/officeDocument/2006/relationships/image"/><Relationship Id="rId3" Target="../media/image43.jpeg" Type="http://schemas.openxmlformats.org/officeDocument/2006/relationships/image"/><Relationship Id="rId4" Target="../media/image40.png" Type="http://schemas.openxmlformats.org/officeDocument/2006/relationships/image"/><Relationship Id="rId5" Target="../media/image44.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4.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3.png" Type="http://schemas.openxmlformats.org/officeDocument/2006/relationships/image"/><Relationship Id="rId5" Target="../media/image34.png" Type="http://schemas.openxmlformats.org/officeDocument/2006/relationships/image"/><Relationship Id="rId6" Target="../media/image35.png" Type="http://schemas.openxmlformats.org/officeDocument/2006/relationships/image"/><Relationship Id="rId7" Target="../media/image36.pn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png" Type="http://schemas.openxmlformats.org/officeDocument/2006/relationships/image"/><Relationship Id="rId4" Target="../media/image39.jpeg" Type="http://schemas.openxmlformats.org/officeDocument/2006/relationships/image"/><Relationship Id="rId5" Target="../media/image18.jpeg" Type="http://schemas.openxmlformats.org/officeDocument/2006/relationships/image"/><Relationship Id="rId6" Target="../media/image40.png" Type="http://schemas.openxmlformats.org/officeDocument/2006/relationships/image"/><Relationship Id="rId7" Target="../media/image41.pn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07792"/>
            <a:ext cx="18288000" cy="9190523"/>
            <a:chOff x="0" y="0"/>
            <a:chExt cx="7581427" cy="3810000"/>
          </a:xfrm>
        </p:grpSpPr>
        <p:sp>
          <p:nvSpPr>
            <p:cNvPr name="Freeform 3" id="3"/>
            <p:cNvSpPr/>
            <p:nvPr/>
          </p:nvSpPr>
          <p:spPr>
            <a:xfrm flipH="false" flipV="false" rot="0">
              <a:off x="0" y="0"/>
              <a:ext cx="7581427" cy="3810000"/>
            </a:xfrm>
            <a:custGeom>
              <a:avLst/>
              <a:gdLst/>
              <a:ahLst/>
              <a:cxnLst/>
              <a:rect r="r" b="b" t="t" l="l"/>
              <a:pathLst>
                <a:path h="3810000" w="7581427">
                  <a:moveTo>
                    <a:pt x="0" y="1905000"/>
                  </a:moveTo>
                  <a:cubicBezTo>
                    <a:pt x="0" y="853440"/>
                    <a:pt x="1018944" y="0"/>
                    <a:pt x="2274428" y="0"/>
                  </a:cubicBezTo>
                  <a:lnTo>
                    <a:pt x="5306999" y="0"/>
                  </a:lnTo>
                  <a:cubicBezTo>
                    <a:pt x="6562483" y="0"/>
                    <a:pt x="7581427" y="853440"/>
                    <a:pt x="7581427" y="1905000"/>
                  </a:cubicBezTo>
                  <a:cubicBezTo>
                    <a:pt x="7581427" y="2956560"/>
                    <a:pt x="6562483" y="3810000"/>
                    <a:pt x="5306999" y="3810000"/>
                  </a:cubicBezTo>
                  <a:lnTo>
                    <a:pt x="2274428" y="3810000"/>
                  </a:lnTo>
                  <a:cubicBezTo>
                    <a:pt x="1018944" y="3810000"/>
                    <a:pt x="0" y="2956560"/>
                    <a:pt x="0" y="1905000"/>
                  </a:cubicBezTo>
                  <a:close/>
                </a:path>
              </a:pathLst>
            </a:custGeom>
            <a:blipFill>
              <a:blip r:embed="rId2"/>
              <a:stretch>
                <a:fillRect l="0" t="-5903" r="0" b="-5903"/>
              </a:stretch>
            </a:blipFill>
          </p:spPr>
        </p:sp>
      </p:grpSp>
      <p:sp>
        <p:nvSpPr>
          <p:cNvPr name="Freeform 4" id="4"/>
          <p:cNvSpPr/>
          <p:nvPr/>
        </p:nvSpPr>
        <p:spPr>
          <a:xfrm flipH="false" flipV="false" rot="0">
            <a:off x="16914839" y="996674"/>
            <a:ext cx="344461" cy="344461"/>
          </a:xfrm>
          <a:custGeom>
            <a:avLst/>
            <a:gdLst/>
            <a:ahLst/>
            <a:cxnLst/>
            <a:rect r="r" b="b" t="t" l="l"/>
            <a:pathLst>
              <a:path h="344461" w="344461">
                <a:moveTo>
                  <a:pt x="0" y="0"/>
                </a:moveTo>
                <a:lnTo>
                  <a:pt x="344461" y="0"/>
                </a:lnTo>
                <a:lnTo>
                  <a:pt x="344461" y="344461"/>
                </a:lnTo>
                <a:lnTo>
                  <a:pt x="0" y="3444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992602" y="2222353"/>
            <a:ext cx="3141497" cy="5660355"/>
          </a:xfrm>
          <a:custGeom>
            <a:avLst/>
            <a:gdLst/>
            <a:ahLst/>
            <a:cxnLst/>
            <a:rect r="r" b="b" t="t" l="l"/>
            <a:pathLst>
              <a:path h="5660355" w="3141497">
                <a:moveTo>
                  <a:pt x="0" y="0"/>
                </a:moveTo>
                <a:lnTo>
                  <a:pt x="3141498" y="0"/>
                </a:lnTo>
                <a:lnTo>
                  <a:pt x="3141498" y="5660355"/>
                </a:lnTo>
                <a:lnTo>
                  <a:pt x="0" y="5660355"/>
                </a:lnTo>
                <a:lnTo>
                  <a:pt x="0" y="0"/>
                </a:lnTo>
                <a:close/>
              </a:path>
            </a:pathLst>
          </a:custGeom>
          <a:blipFill>
            <a:blip r:embed="rId5"/>
            <a:stretch>
              <a:fillRect l="0" t="0" r="0" b="0"/>
            </a:stretch>
          </a:blipFill>
        </p:spPr>
      </p:sp>
      <p:sp>
        <p:nvSpPr>
          <p:cNvPr name="Freeform 6" id="6"/>
          <p:cNvSpPr/>
          <p:nvPr/>
        </p:nvSpPr>
        <p:spPr>
          <a:xfrm flipH="false" flipV="false" rot="-1681241">
            <a:off x="15504452" y="4129113"/>
            <a:ext cx="3141497" cy="5660355"/>
          </a:xfrm>
          <a:custGeom>
            <a:avLst/>
            <a:gdLst/>
            <a:ahLst/>
            <a:cxnLst/>
            <a:rect r="r" b="b" t="t" l="l"/>
            <a:pathLst>
              <a:path h="5660355" w="3141497">
                <a:moveTo>
                  <a:pt x="0" y="0"/>
                </a:moveTo>
                <a:lnTo>
                  <a:pt x="3141497" y="0"/>
                </a:lnTo>
                <a:lnTo>
                  <a:pt x="3141497" y="5660355"/>
                </a:lnTo>
                <a:lnTo>
                  <a:pt x="0" y="5660355"/>
                </a:lnTo>
                <a:lnTo>
                  <a:pt x="0" y="0"/>
                </a:lnTo>
                <a:close/>
              </a:path>
            </a:pathLst>
          </a:custGeom>
          <a:blipFill>
            <a:blip r:embed="rId5"/>
            <a:stretch>
              <a:fillRect l="0" t="0" r="0" b="0"/>
            </a:stretch>
          </a:blipFill>
        </p:spPr>
      </p:sp>
      <p:sp>
        <p:nvSpPr>
          <p:cNvPr name="Freeform 7" id="7"/>
          <p:cNvSpPr/>
          <p:nvPr/>
        </p:nvSpPr>
        <p:spPr>
          <a:xfrm flipH="true" flipV="false" rot="0">
            <a:off x="-850150" y="2277615"/>
            <a:ext cx="3141497" cy="5660355"/>
          </a:xfrm>
          <a:custGeom>
            <a:avLst/>
            <a:gdLst/>
            <a:ahLst/>
            <a:cxnLst/>
            <a:rect r="r" b="b" t="t" l="l"/>
            <a:pathLst>
              <a:path h="5660355" w="3141497">
                <a:moveTo>
                  <a:pt x="3141497" y="0"/>
                </a:moveTo>
                <a:lnTo>
                  <a:pt x="0" y="0"/>
                </a:lnTo>
                <a:lnTo>
                  <a:pt x="0" y="5660355"/>
                </a:lnTo>
                <a:lnTo>
                  <a:pt x="3141497" y="5660355"/>
                </a:lnTo>
                <a:lnTo>
                  <a:pt x="3141497" y="0"/>
                </a:lnTo>
                <a:close/>
              </a:path>
            </a:pathLst>
          </a:custGeom>
          <a:blipFill>
            <a:blip r:embed="rId5"/>
            <a:stretch>
              <a:fillRect l="0" t="0" r="0" b="0"/>
            </a:stretch>
          </a:blipFill>
        </p:spPr>
      </p:sp>
      <p:sp>
        <p:nvSpPr>
          <p:cNvPr name="Freeform 8" id="8"/>
          <p:cNvSpPr/>
          <p:nvPr/>
        </p:nvSpPr>
        <p:spPr>
          <a:xfrm flipH="true" flipV="false" rot="1662668">
            <a:off x="-367499" y="4129113"/>
            <a:ext cx="3141497" cy="5660355"/>
          </a:xfrm>
          <a:custGeom>
            <a:avLst/>
            <a:gdLst/>
            <a:ahLst/>
            <a:cxnLst/>
            <a:rect r="r" b="b" t="t" l="l"/>
            <a:pathLst>
              <a:path h="5660355" w="3141497">
                <a:moveTo>
                  <a:pt x="3141497" y="0"/>
                </a:moveTo>
                <a:lnTo>
                  <a:pt x="0" y="0"/>
                </a:lnTo>
                <a:lnTo>
                  <a:pt x="0" y="5660355"/>
                </a:lnTo>
                <a:lnTo>
                  <a:pt x="3141497" y="5660355"/>
                </a:lnTo>
                <a:lnTo>
                  <a:pt x="3141497" y="0"/>
                </a:lnTo>
                <a:close/>
              </a:path>
            </a:pathLst>
          </a:custGeom>
          <a:blipFill>
            <a:blip r:embed="rId5"/>
            <a:stretch>
              <a:fillRect l="0" t="0" r="0" b="0"/>
            </a:stretch>
          </a:blipFill>
        </p:spPr>
      </p:sp>
      <p:sp>
        <p:nvSpPr>
          <p:cNvPr name="TextBox 9" id="9"/>
          <p:cNvSpPr txBox="true"/>
          <p:nvPr/>
        </p:nvSpPr>
        <p:spPr>
          <a:xfrm rot="0">
            <a:off x="2392545" y="1420365"/>
            <a:ext cx="13502911" cy="2404662"/>
          </a:xfrm>
          <a:prstGeom prst="rect">
            <a:avLst/>
          </a:prstGeom>
        </p:spPr>
        <p:txBody>
          <a:bodyPr anchor="t" rtlCol="false" tIns="0" lIns="0" bIns="0" rIns="0">
            <a:spAutoFit/>
          </a:bodyPr>
          <a:lstStyle/>
          <a:p>
            <a:pPr algn="ctr" marL="0" indent="0" lvl="0">
              <a:lnSpc>
                <a:spcPts val="18659"/>
              </a:lnSpc>
            </a:pPr>
            <a:r>
              <a:rPr lang="en-US" b="true" sz="13328" spc="1172">
                <a:solidFill>
                  <a:srgbClr val="315D0D"/>
                </a:solidFill>
                <a:latin typeface="Poppins Bold"/>
                <a:ea typeface="Poppins Bold"/>
                <a:cs typeface="Poppins Bold"/>
                <a:sym typeface="Poppins Bold"/>
              </a:rPr>
              <a:t>TANI CERDAS</a:t>
            </a:r>
          </a:p>
        </p:txBody>
      </p:sp>
      <p:sp>
        <p:nvSpPr>
          <p:cNvPr name="TextBox 10" id="10"/>
          <p:cNvSpPr txBox="true"/>
          <p:nvPr/>
        </p:nvSpPr>
        <p:spPr>
          <a:xfrm rot="0">
            <a:off x="4552180" y="1536552"/>
            <a:ext cx="9183641" cy="495300"/>
          </a:xfrm>
          <a:prstGeom prst="rect">
            <a:avLst/>
          </a:prstGeom>
        </p:spPr>
        <p:txBody>
          <a:bodyPr anchor="t" rtlCol="false" tIns="0" lIns="0" bIns="0" rIns="0">
            <a:spAutoFit/>
          </a:bodyPr>
          <a:lstStyle/>
          <a:p>
            <a:pPr algn="ctr">
              <a:lnSpc>
                <a:spcPts val="4079"/>
              </a:lnSpc>
            </a:pPr>
            <a:r>
              <a:rPr lang="en-US" sz="2399">
                <a:solidFill>
                  <a:srgbClr val="000000"/>
                </a:solidFill>
                <a:latin typeface="Poppins"/>
                <a:ea typeface="Poppins"/>
                <a:cs typeface="Poppins"/>
                <a:sym typeface="Poppins"/>
              </a:rPr>
              <a:t>S</a:t>
            </a:r>
            <a:r>
              <a:rPr lang="en-US" sz="2399">
                <a:solidFill>
                  <a:srgbClr val="000000"/>
                </a:solidFill>
                <a:latin typeface="Poppins"/>
                <a:ea typeface="Poppins"/>
                <a:cs typeface="Poppins"/>
                <a:sym typeface="Poppins"/>
              </a:rPr>
              <a:t>olusi IoT untuk Pertanian Presisi di Indonesia</a:t>
            </a:r>
          </a:p>
        </p:txBody>
      </p:sp>
      <p:grpSp>
        <p:nvGrpSpPr>
          <p:cNvPr name="Group 11" id="11"/>
          <p:cNvGrpSpPr/>
          <p:nvPr/>
        </p:nvGrpSpPr>
        <p:grpSpPr>
          <a:xfrm rot="0">
            <a:off x="7800795" y="8431377"/>
            <a:ext cx="2689123" cy="537243"/>
            <a:chOff x="0" y="0"/>
            <a:chExt cx="3585498" cy="716324"/>
          </a:xfrm>
        </p:grpSpPr>
        <p:grpSp>
          <p:nvGrpSpPr>
            <p:cNvPr name="Group 12" id="12"/>
            <p:cNvGrpSpPr/>
            <p:nvPr/>
          </p:nvGrpSpPr>
          <p:grpSpPr>
            <a:xfrm rot="0">
              <a:off x="2869174" y="0"/>
              <a:ext cx="716324" cy="71632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5400"/>
              </a:solidFill>
            </p:spPr>
          </p:sp>
          <p:sp>
            <p:nvSpPr>
              <p:cNvPr name="TextBox 14" id="14"/>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0" y="0"/>
              <a:ext cx="2881874" cy="716324"/>
              <a:chOff x="0" y="0"/>
              <a:chExt cx="569259" cy="141496"/>
            </a:xfrm>
          </p:grpSpPr>
          <p:sp>
            <p:nvSpPr>
              <p:cNvPr name="Freeform 16" id="16"/>
              <p:cNvSpPr/>
              <p:nvPr/>
            </p:nvSpPr>
            <p:spPr>
              <a:xfrm flipH="false" flipV="false" rot="0">
                <a:off x="0" y="0"/>
                <a:ext cx="569259" cy="141496"/>
              </a:xfrm>
              <a:custGeom>
                <a:avLst/>
                <a:gdLst/>
                <a:ahLst/>
                <a:cxnLst/>
                <a:rect r="r" b="b" t="t" l="l"/>
                <a:pathLst>
                  <a:path h="141496" w="569259">
                    <a:moveTo>
                      <a:pt x="70748" y="0"/>
                    </a:moveTo>
                    <a:lnTo>
                      <a:pt x="498511" y="0"/>
                    </a:lnTo>
                    <a:cubicBezTo>
                      <a:pt x="517275" y="0"/>
                      <a:pt x="535270" y="7454"/>
                      <a:pt x="548537" y="20722"/>
                    </a:cubicBezTo>
                    <a:cubicBezTo>
                      <a:pt x="561805" y="33989"/>
                      <a:pt x="569259" y="51984"/>
                      <a:pt x="569259" y="70748"/>
                    </a:cubicBezTo>
                    <a:lnTo>
                      <a:pt x="569259" y="70748"/>
                    </a:lnTo>
                    <a:cubicBezTo>
                      <a:pt x="569259" y="109821"/>
                      <a:pt x="537584" y="141496"/>
                      <a:pt x="498511" y="141496"/>
                    </a:cubicBezTo>
                    <a:lnTo>
                      <a:pt x="70748" y="141496"/>
                    </a:lnTo>
                    <a:cubicBezTo>
                      <a:pt x="31675" y="141496"/>
                      <a:pt x="0" y="109821"/>
                      <a:pt x="0" y="70748"/>
                    </a:cubicBezTo>
                    <a:lnTo>
                      <a:pt x="0" y="70748"/>
                    </a:lnTo>
                    <a:cubicBezTo>
                      <a:pt x="0" y="31675"/>
                      <a:pt x="31675" y="0"/>
                      <a:pt x="70748" y="0"/>
                    </a:cubicBezTo>
                    <a:close/>
                  </a:path>
                </a:pathLst>
              </a:custGeom>
              <a:solidFill>
                <a:srgbClr val="FF5400"/>
              </a:solidFill>
            </p:spPr>
          </p:sp>
          <p:sp>
            <p:nvSpPr>
              <p:cNvPr name="TextBox 17" id="17"/>
              <p:cNvSpPr txBox="true"/>
              <p:nvPr/>
            </p:nvSpPr>
            <p:spPr>
              <a:xfrm>
                <a:off x="0" y="-57150"/>
                <a:ext cx="569259" cy="198646"/>
              </a:xfrm>
              <a:prstGeom prst="rect">
                <a:avLst/>
              </a:prstGeom>
            </p:spPr>
            <p:txBody>
              <a:bodyPr anchor="ctr" rtlCol="false" tIns="50800" lIns="50800" bIns="50800" rIns="50800"/>
              <a:lstStyle/>
              <a:p>
                <a:pPr algn="ctr">
                  <a:lnSpc>
                    <a:spcPts val="2799"/>
                  </a:lnSpc>
                </a:pPr>
              </a:p>
            </p:txBody>
          </p:sp>
        </p:grpSp>
        <p:sp>
          <p:nvSpPr>
            <p:cNvPr name="Freeform 18" id="18"/>
            <p:cNvSpPr/>
            <p:nvPr/>
          </p:nvSpPr>
          <p:spPr>
            <a:xfrm flipH="false" flipV="false" rot="-5400000">
              <a:off x="3056494" y="152489"/>
              <a:ext cx="340259" cy="411302"/>
            </a:xfrm>
            <a:custGeom>
              <a:avLst/>
              <a:gdLst/>
              <a:ahLst/>
              <a:cxnLst/>
              <a:rect r="r" b="b" t="t" l="l"/>
              <a:pathLst>
                <a:path h="411302" w="340259">
                  <a:moveTo>
                    <a:pt x="0" y="0"/>
                  </a:moveTo>
                  <a:lnTo>
                    <a:pt x="340259" y="0"/>
                  </a:lnTo>
                  <a:lnTo>
                    <a:pt x="340259" y="411302"/>
                  </a:lnTo>
                  <a:lnTo>
                    <a:pt x="0" y="4113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9" id="19"/>
            <p:cNvSpPr txBox="true"/>
            <p:nvPr/>
          </p:nvSpPr>
          <p:spPr>
            <a:xfrm rot="0">
              <a:off x="282938" y="99928"/>
              <a:ext cx="2315998" cy="459273"/>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Get Started</a:t>
              </a:r>
            </a:p>
          </p:txBody>
        </p:sp>
      </p:grpSp>
      <p:sp>
        <p:nvSpPr>
          <p:cNvPr name="TextBox 20" id="20"/>
          <p:cNvSpPr txBox="true"/>
          <p:nvPr/>
        </p:nvSpPr>
        <p:spPr>
          <a:xfrm rot="0">
            <a:off x="4542629" y="3815502"/>
            <a:ext cx="9183641" cy="716661"/>
          </a:xfrm>
          <a:prstGeom prst="rect">
            <a:avLst/>
          </a:prstGeom>
        </p:spPr>
        <p:txBody>
          <a:bodyPr anchor="t" rtlCol="false" tIns="0" lIns="0" bIns="0" rIns="0">
            <a:spAutoFit/>
          </a:bodyPr>
          <a:lstStyle/>
          <a:p>
            <a:pPr algn="ctr">
              <a:lnSpc>
                <a:spcPts val="2711"/>
              </a:lnSpc>
            </a:pPr>
            <a:r>
              <a:rPr lang="en-US" sz="2399" b="true">
                <a:solidFill>
                  <a:srgbClr val="000000"/>
                </a:solidFill>
                <a:latin typeface="Poppins Bold"/>
                <a:ea typeface="Poppins Bold"/>
                <a:cs typeface="Poppins Bold"/>
                <a:sym typeface="Poppins Bold"/>
              </a:rPr>
              <a:t>Oleh: Muhammad Novian</a:t>
            </a:r>
          </a:p>
          <a:p>
            <a:pPr algn="ctr">
              <a:lnSpc>
                <a:spcPts val="2711"/>
              </a:lnSpc>
            </a:pPr>
            <a:r>
              <a:rPr lang="en-US" sz="2399">
                <a:solidFill>
                  <a:srgbClr val="000000"/>
                </a:solidFill>
                <a:latin typeface="Poppins"/>
                <a:ea typeface="Poppins"/>
                <a:cs typeface="Poppins"/>
                <a:sym typeface="Poppins"/>
              </a:rPr>
              <a:t>10 Agustus 2025</a:t>
            </a:r>
          </a:p>
        </p:txBody>
      </p:sp>
      <p:grpSp>
        <p:nvGrpSpPr>
          <p:cNvPr name="Group 21" id="21"/>
          <p:cNvGrpSpPr/>
          <p:nvPr/>
        </p:nvGrpSpPr>
        <p:grpSpPr>
          <a:xfrm rot="0">
            <a:off x="1028700" y="1018092"/>
            <a:ext cx="2209576" cy="301642"/>
            <a:chOff x="0" y="0"/>
            <a:chExt cx="2946102" cy="402189"/>
          </a:xfrm>
        </p:grpSpPr>
        <p:sp>
          <p:nvSpPr>
            <p:cNvPr name="Freeform 22" id="22"/>
            <p:cNvSpPr/>
            <p:nvPr/>
          </p:nvSpPr>
          <p:spPr>
            <a:xfrm flipH="true" flipV="false" rot="0">
              <a:off x="0" y="0"/>
              <a:ext cx="642692" cy="388023"/>
            </a:xfrm>
            <a:custGeom>
              <a:avLst/>
              <a:gdLst/>
              <a:ahLst/>
              <a:cxnLst/>
              <a:rect r="r" b="b" t="t" l="l"/>
              <a:pathLst>
                <a:path h="388023" w="642692">
                  <a:moveTo>
                    <a:pt x="642692" y="0"/>
                  </a:moveTo>
                  <a:lnTo>
                    <a:pt x="0" y="0"/>
                  </a:lnTo>
                  <a:lnTo>
                    <a:pt x="0" y="388023"/>
                  </a:lnTo>
                  <a:lnTo>
                    <a:pt x="642692" y="388023"/>
                  </a:lnTo>
                  <a:lnTo>
                    <a:pt x="64269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3" id="23"/>
            <p:cNvSpPr txBox="true"/>
            <p:nvPr/>
          </p:nvSpPr>
          <p:spPr>
            <a:xfrm rot="0">
              <a:off x="797689" y="-57128"/>
              <a:ext cx="2148412" cy="459317"/>
            </a:xfrm>
            <a:prstGeom prst="rect">
              <a:avLst/>
            </a:prstGeom>
          </p:spPr>
          <p:txBody>
            <a:bodyPr anchor="t" rtlCol="false" tIns="0" lIns="0" bIns="0" rIns="0">
              <a:spAutoFit/>
            </a:bodyPr>
            <a:lstStyle/>
            <a:p>
              <a:pPr algn="l" marL="0" indent="0" lvl="0">
                <a:lnSpc>
                  <a:spcPts val="2799"/>
                </a:lnSpc>
              </a:pPr>
              <a:r>
                <a:rPr lang="en-US" b="true" sz="1999">
                  <a:solidFill>
                    <a:srgbClr val="315D0D"/>
                  </a:solidFill>
                  <a:latin typeface="Poppins Bold"/>
                  <a:ea typeface="Poppins Bold"/>
                  <a:cs typeface="Poppins Bold"/>
                  <a:sym typeface="Poppins Bold"/>
                </a:rPr>
                <a:t>TaniCerdas</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sp>
        <p:nvSpPr>
          <p:cNvPr name="TextBox 2" id="2"/>
          <p:cNvSpPr txBox="true"/>
          <p:nvPr/>
        </p:nvSpPr>
        <p:spPr>
          <a:xfrm rot="0">
            <a:off x="1028700" y="1883057"/>
            <a:ext cx="10549472" cy="1539240"/>
          </a:xfrm>
          <a:prstGeom prst="rect">
            <a:avLst/>
          </a:prstGeom>
        </p:spPr>
        <p:txBody>
          <a:bodyPr anchor="t" rtlCol="false" tIns="0" lIns="0" bIns="0" rIns="0">
            <a:spAutoFit/>
          </a:bodyPr>
          <a:lstStyle/>
          <a:p>
            <a:pPr algn="l">
              <a:lnSpc>
                <a:spcPts val="11280"/>
              </a:lnSpc>
            </a:pPr>
            <a:r>
              <a:rPr lang="en-US" b="true" sz="12000" spc="-384">
                <a:solidFill>
                  <a:srgbClr val="FFFFFF"/>
                </a:solidFill>
                <a:latin typeface="TT Bluescreens Bold"/>
                <a:ea typeface="TT Bluescreens Bold"/>
                <a:cs typeface="TT Bluescreens Bold"/>
                <a:sym typeface="TT Bluescreens Bold"/>
              </a:rPr>
              <a:t>APA YANG DIPELAJARI? </a:t>
            </a:r>
          </a:p>
        </p:txBody>
      </p:sp>
      <p:grpSp>
        <p:nvGrpSpPr>
          <p:cNvPr name="Group 3" id="3"/>
          <p:cNvGrpSpPr/>
          <p:nvPr/>
        </p:nvGrpSpPr>
        <p:grpSpPr>
          <a:xfrm rot="0">
            <a:off x="12803448" y="-4171603"/>
            <a:ext cx="8343206" cy="834320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61836" t="0" r="-47335" b="-39448"/>
              </a:stretch>
            </a:blipFill>
          </p:spPr>
        </p:sp>
      </p:grpSp>
      <p:grpSp>
        <p:nvGrpSpPr>
          <p:cNvPr name="Group 5" id="5"/>
          <p:cNvGrpSpPr/>
          <p:nvPr/>
        </p:nvGrpSpPr>
        <p:grpSpPr>
          <a:xfrm rot="0">
            <a:off x="-2374224" y="6440679"/>
            <a:ext cx="8343206" cy="8343206"/>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81746" t="-66408" r="-67866" b="0"/>
              </a:stretch>
            </a:blipFill>
          </p:spPr>
        </p:sp>
      </p:grpSp>
      <p:sp>
        <p:nvSpPr>
          <p:cNvPr name="Freeform 7" id="7"/>
          <p:cNvSpPr/>
          <p:nvPr/>
        </p:nvSpPr>
        <p:spPr>
          <a:xfrm flipH="false" flipV="false" rot="0">
            <a:off x="9144000" y="776473"/>
            <a:ext cx="1551395" cy="1930196"/>
          </a:xfrm>
          <a:custGeom>
            <a:avLst/>
            <a:gdLst/>
            <a:ahLst/>
            <a:cxnLst/>
            <a:rect r="r" b="b" t="t" l="l"/>
            <a:pathLst>
              <a:path h="1930196" w="1551395">
                <a:moveTo>
                  <a:pt x="0" y="0"/>
                </a:moveTo>
                <a:lnTo>
                  <a:pt x="1551395" y="0"/>
                </a:lnTo>
                <a:lnTo>
                  <a:pt x="1551395" y="1930195"/>
                </a:lnTo>
                <a:lnTo>
                  <a:pt x="0" y="1930195"/>
                </a:lnTo>
                <a:lnTo>
                  <a:pt x="0" y="0"/>
                </a:lnTo>
                <a:close/>
              </a:path>
            </a:pathLst>
          </a:custGeom>
          <a:blipFill>
            <a:blip r:embed="rId4"/>
            <a:stretch>
              <a:fillRect l="0" t="0" r="0" b="0"/>
            </a:stretch>
          </a:blipFill>
        </p:spPr>
      </p:sp>
      <p:sp>
        <p:nvSpPr>
          <p:cNvPr name="Freeform 8" id="8"/>
          <p:cNvSpPr/>
          <p:nvPr/>
        </p:nvSpPr>
        <p:spPr>
          <a:xfrm flipH="false" flipV="false" rot="0">
            <a:off x="16049841" y="4619591"/>
            <a:ext cx="1850419" cy="2426779"/>
          </a:xfrm>
          <a:custGeom>
            <a:avLst/>
            <a:gdLst/>
            <a:ahLst/>
            <a:cxnLst/>
            <a:rect r="r" b="b" t="t" l="l"/>
            <a:pathLst>
              <a:path h="2426779" w="1850419">
                <a:moveTo>
                  <a:pt x="0" y="0"/>
                </a:moveTo>
                <a:lnTo>
                  <a:pt x="1850419" y="0"/>
                </a:lnTo>
                <a:lnTo>
                  <a:pt x="1850419" y="2426779"/>
                </a:lnTo>
                <a:lnTo>
                  <a:pt x="0" y="2426779"/>
                </a:lnTo>
                <a:lnTo>
                  <a:pt x="0" y="0"/>
                </a:lnTo>
                <a:close/>
              </a:path>
            </a:pathLst>
          </a:custGeom>
          <a:blipFill>
            <a:blip r:embed="rId5"/>
            <a:stretch>
              <a:fillRect l="0" t="0" r="0" b="0"/>
            </a:stretch>
          </a:blipFill>
        </p:spPr>
      </p:sp>
      <p:sp>
        <p:nvSpPr>
          <p:cNvPr name="TextBox 9" id="9"/>
          <p:cNvSpPr txBox="true"/>
          <p:nvPr/>
        </p:nvSpPr>
        <p:spPr>
          <a:xfrm rot="0">
            <a:off x="1123950" y="3052727"/>
            <a:ext cx="8633179" cy="2193925"/>
          </a:xfrm>
          <a:prstGeom prst="rect">
            <a:avLst/>
          </a:prstGeom>
        </p:spPr>
        <p:txBody>
          <a:bodyPr anchor="t" rtlCol="false" tIns="0" lIns="0" bIns="0" rIns="0">
            <a:spAutoFit/>
          </a:bodyPr>
          <a:lstStyle/>
          <a:p>
            <a:pPr algn="just">
              <a:lnSpc>
                <a:spcPts val="3499"/>
              </a:lnSpc>
              <a:spcBef>
                <a:spcPct val="0"/>
              </a:spcBef>
            </a:pPr>
            <a:r>
              <a:rPr lang="en-US" sz="2499">
                <a:solidFill>
                  <a:srgbClr val="FFFFFF"/>
                </a:solidFill>
                <a:latin typeface="Poppins"/>
                <a:ea typeface="Poppins"/>
                <a:cs typeface="Poppins"/>
                <a:sym typeface="Poppins"/>
              </a:rPr>
              <a:t>Proses Design Thinking mengajarkan kita bahwa teknologi tercanggih sekalipun tidak akan berguna jika tidak dirancang berdasarkan kebutuhan nyata penggunanya. Memahami empati adalah kunci untuk menciptakan solusi yang relevan dan diadopsi.</a:t>
            </a:r>
          </a:p>
        </p:txBody>
      </p:sp>
      <p:sp>
        <p:nvSpPr>
          <p:cNvPr name="TextBox 10" id="10"/>
          <p:cNvSpPr txBox="true"/>
          <p:nvPr/>
        </p:nvSpPr>
        <p:spPr>
          <a:xfrm rot="0">
            <a:off x="6445233" y="6309231"/>
            <a:ext cx="10549472" cy="1539240"/>
          </a:xfrm>
          <a:prstGeom prst="rect">
            <a:avLst/>
          </a:prstGeom>
        </p:spPr>
        <p:txBody>
          <a:bodyPr anchor="t" rtlCol="false" tIns="0" lIns="0" bIns="0" rIns="0">
            <a:spAutoFit/>
          </a:bodyPr>
          <a:lstStyle/>
          <a:p>
            <a:pPr algn="l">
              <a:lnSpc>
                <a:spcPts val="11280"/>
              </a:lnSpc>
            </a:pPr>
            <a:r>
              <a:rPr lang="en-US" b="true" sz="12000" spc="-384">
                <a:solidFill>
                  <a:srgbClr val="FFFFFF"/>
                </a:solidFill>
                <a:latin typeface="TT Bluescreens Bold"/>
                <a:ea typeface="TT Bluescreens Bold"/>
                <a:cs typeface="TT Bluescreens Bold"/>
                <a:sym typeface="TT Bluescreens Bold"/>
              </a:rPr>
              <a:t>POTENSI PENGEMBANGAN</a:t>
            </a:r>
          </a:p>
        </p:txBody>
      </p:sp>
      <p:sp>
        <p:nvSpPr>
          <p:cNvPr name="TextBox 11" id="11"/>
          <p:cNvSpPr txBox="true"/>
          <p:nvPr/>
        </p:nvSpPr>
        <p:spPr>
          <a:xfrm rot="0">
            <a:off x="6303436" y="7414542"/>
            <a:ext cx="11596824" cy="2632075"/>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FFFFFF"/>
                </a:solidFill>
                <a:latin typeface="Poppins"/>
                <a:ea typeface="Poppins"/>
                <a:cs typeface="Poppins"/>
                <a:sym typeface="Poppins"/>
              </a:rPr>
              <a:t>Integrasi dengan drone untuk pemetaan kesehatan tanaman dari udara.</a:t>
            </a:r>
          </a:p>
          <a:p>
            <a:pPr algn="just" marL="539749" indent="-269875" lvl="1">
              <a:lnSpc>
                <a:spcPts val="3499"/>
              </a:lnSpc>
              <a:spcBef>
                <a:spcPct val="0"/>
              </a:spcBef>
              <a:buFont typeface="Arial"/>
              <a:buChar char="•"/>
            </a:pPr>
            <a:r>
              <a:rPr lang="en-US" sz="2499">
                <a:solidFill>
                  <a:srgbClr val="FFFFFF"/>
                </a:solidFill>
                <a:latin typeface="Poppins"/>
                <a:ea typeface="Poppins"/>
                <a:cs typeface="Poppins"/>
                <a:sym typeface="Poppins"/>
              </a:rPr>
              <a:t>Penambahan sensor nutrisi tanah (NPK) untuk rekomendasi pemupukan otomatis.</a:t>
            </a:r>
          </a:p>
          <a:p>
            <a:pPr algn="just" marL="539749" indent="-269875" lvl="1">
              <a:lnSpc>
                <a:spcPts val="3499"/>
              </a:lnSpc>
              <a:spcBef>
                <a:spcPct val="0"/>
              </a:spcBef>
              <a:buFont typeface="Arial"/>
              <a:buChar char="•"/>
            </a:pPr>
            <a:r>
              <a:rPr lang="en-US" sz="2499">
                <a:solidFill>
                  <a:srgbClr val="FFFFFF"/>
                </a:solidFill>
                <a:latin typeface="Poppins"/>
                <a:ea typeface="Poppins"/>
                <a:cs typeface="Poppins"/>
                <a:sym typeface="Poppins"/>
              </a:rPr>
              <a:t>Menggunakan AI untuk memprediksi potensi serangan hama berdasarkan data suhu dan kelembapan.</a:t>
            </a:r>
          </a:p>
        </p:txBody>
      </p:sp>
      <p:grpSp>
        <p:nvGrpSpPr>
          <p:cNvPr name="Group 12" id="12"/>
          <p:cNvGrpSpPr/>
          <p:nvPr/>
        </p:nvGrpSpPr>
        <p:grpSpPr>
          <a:xfrm rot="0">
            <a:off x="1028700" y="1018092"/>
            <a:ext cx="2209576" cy="301642"/>
            <a:chOff x="0" y="0"/>
            <a:chExt cx="2946102" cy="402189"/>
          </a:xfrm>
        </p:grpSpPr>
        <p:sp>
          <p:nvSpPr>
            <p:cNvPr name="Freeform 13" id="13"/>
            <p:cNvSpPr/>
            <p:nvPr/>
          </p:nvSpPr>
          <p:spPr>
            <a:xfrm flipH="true" flipV="false" rot="0">
              <a:off x="0" y="0"/>
              <a:ext cx="642692" cy="388023"/>
            </a:xfrm>
            <a:custGeom>
              <a:avLst/>
              <a:gdLst/>
              <a:ahLst/>
              <a:cxnLst/>
              <a:rect r="r" b="b" t="t" l="l"/>
              <a:pathLst>
                <a:path h="388023" w="642692">
                  <a:moveTo>
                    <a:pt x="642692" y="0"/>
                  </a:moveTo>
                  <a:lnTo>
                    <a:pt x="0" y="0"/>
                  </a:lnTo>
                  <a:lnTo>
                    <a:pt x="0" y="388023"/>
                  </a:lnTo>
                  <a:lnTo>
                    <a:pt x="642692" y="388023"/>
                  </a:lnTo>
                  <a:lnTo>
                    <a:pt x="64269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797689" y="-57128"/>
              <a:ext cx="2148412" cy="459317"/>
            </a:xfrm>
            <a:prstGeom prst="rect">
              <a:avLst/>
            </a:prstGeom>
          </p:spPr>
          <p:txBody>
            <a:bodyPr anchor="t" rtlCol="false" tIns="0" lIns="0" bIns="0" rIns="0">
              <a:spAutoFit/>
            </a:bodyPr>
            <a:lstStyle/>
            <a:p>
              <a:pPr algn="l" marL="0" indent="0" lvl="0">
                <a:lnSpc>
                  <a:spcPts val="2799"/>
                </a:lnSpc>
              </a:pPr>
              <a:r>
                <a:rPr lang="en-US" b="true" sz="1999">
                  <a:solidFill>
                    <a:srgbClr val="FFFFFF"/>
                  </a:solidFill>
                  <a:latin typeface="Poppins Bold"/>
                  <a:ea typeface="Poppins Bold"/>
                  <a:cs typeface="Poppins Bold"/>
                  <a:sym typeface="Poppins Bold"/>
                </a:rPr>
                <a:t>TaniCerdas</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grpSp>
        <p:nvGrpSpPr>
          <p:cNvPr name="Group 2" id="2"/>
          <p:cNvGrpSpPr/>
          <p:nvPr/>
        </p:nvGrpSpPr>
        <p:grpSpPr>
          <a:xfrm rot="0">
            <a:off x="12803448" y="-4171603"/>
            <a:ext cx="8343206" cy="8343206"/>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61836" t="0" r="-47335" b="-39448"/>
              </a:stretch>
            </a:blipFill>
          </p:spPr>
        </p:sp>
      </p:grpSp>
      <p:grpSp>
        <p:nvGrpSpPr>
          <p:cNvPr name="Group 4" id="4"/>
          <p:cNvGrpSpPr/>
          <p:nvPr/>
        </p:nvGrpSpPr>
        <p:grpSpPr>
          <a:xfrm rot="0">
            <a:off x="-2374224" y="6440679"/>
            <a:ext cx="8343206" cy="834320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81746" t="-66408" r="-67866" b="0"/>
              </a:stretch>
            </a:blipFill>
          </p:spPr>
        </p:sp>
      </p:grpSp>
      <p:grpSp>
        <p:nvGrpSpPr>
          <p:cNvPr name="Group 6" id="6"/>
          <p:cNvGrpSpPr/>
          <p:nvPr/>
        </p:nvGrpSpPr>
        <p:grpSpPr>
          <a:xfrm rot="0">
            <a:off x="3325959" y="2687476"/>
            <a:ext cx="11636082" cy="4912049"/>
            <a:chOff x="0" y="0"/>
            <a:chExt cx="15514776" cy="6549398"/>
          </a:xfrm>
        </p:grpSpPr>
        <p:sp>
          <p:nvSpPr>
            <p:cNvPr name="TextBox 7" id="7"/>
            <p:cNvSpPr txBox="true"/>
            <p:nvPr/>
          </p:nvSpPr>
          <p:spPr>
            <a:xfrm rot="0">
              <a:off x="0" y="1549776"/>
              <a:ext cx="15514776" cy="4999622"/>
            </a:xfrm>
            <a:prstGeom prst="rect">
              <a:avLst/>
            </a:prstGeom>
          </p:spPr>
          <p:txBody>
            <a:bodyPr anchor="t" rtlCol="false" tIns="0" lIns="0" bIns="0" rIns="0">
              <a:spAutoFit/>
            </a:bodyPr>
            <a:lstStyle/>
            <a:p>
              <a:pPr algn="ctr">
                <a:lnSpc>
                  <a:spcPts val="26491"/>
                </a:lnSpc>
              </a:pPr>
              <a:r>
                <a:rPr lang="en-US" b="true" sz="28182" spc="-901">
                  <a:solidFill>
                    <a:srgbClr val="FFFFFF"/>
                  </a:solidFill>
                  <a:latin typeface="TT Bluescreens Bold"/>
                  <a:ea typeface="TT Bluescreens Bold"/>
                  <a:cs typeface="TT Bluescreens Bold"/>
                  <a:sym typeface="TT Bluescreens Bold"/>
                </a:rPr>
                <a:t>THANK YOU</a:t>
              </a:r>
            </a:p>
          </p:txBody>
        </p:sp>
        <p:sp>
          <p:nvSpPr>
            <p:cNvPr name="Freeform 8" id="8"/>
            <p:cNvSpPr/>
            <p:nvPr/>
          </p:nvSpPr>
          <p:spPr>
            <a:xfrm flipH="false" flipV="false" rot="0">
              <a:off x="618736" y="0"/>
              <a:ext cx="2068527" cy="2573594"/>
            </a:xfrm>
            <a:custGeom>
              <a:avLst/>
              <a:gdLst/>
              <a:ahLst/>
              <a:cxnLst/>
              <a:rect r="r" b="b" t="t" l="l"/>
              <a:pathLst>
                <a:path h="2573594" w="2068527">
                  <a:moveTo>
                    <a:pt x="0" y="0"/>
                  </a:moveTo>
                  <a:lnTo>
                    <a:pt x="2068527" y="0"/>
                  </a:lnTo>
                  <a:lnTo>
                    <a:pt x="2068527" y="2573594"/>
                  </a:lnTo>
                  <a:lnTo>
                    <a:pt x="0" y="2573594"/>
                  </a:lnTo>
                  <a:lnTo>
                    <a:pt x="0" y="0"/>
                  </a:lnTo>
                  <a:close/>
                </a:path>
              </a:pathLst>
            </a:custGeom>
            <a:blipFill>
              <a:blip r:embed="rId4"/>
              <a:stretch>
                <a:fillRect l="0" t="0" r="0" b="0"/>
              </a:stretch>
            </a:blipFill>
          </p:spPr>
        </p:sp>
        <p:sp>
          <p:nvSpPr>
            <p:cNvPr name="Freeform 9" id="9"/>
            <p:cNvSpPr/>
            <p:nvPr/>
          </p:nvSpPr>
          <p:spPr>
            <a:xfrm flipH="false" flipV="false" rot="0">
              <a:off x="13047551" y="3313693"/>
              <a:ext cx="2467225" cy="3235705"/>
            </a:xfrm>
            <a:custGeom>
              <a:avLst/>
              <a:gdLst/>
              <a:ahLst/>
              <a:cxnLst/>
              <a:rect r="r" b="b" t="t" l="l"/>
              <a:pathLst>
                <a:path h="3235705" w="2467225">
                  <a:moveTo>
                    <a:pt x="0" y="0"/>
                  </a:moveTo>
                  <a:lnTo>
                    <a:pt x="2467225" y="0"/>
                  </a:lnTo>
                  <a:lnTo>
                    <a:pt x="2467225" y="3235705"/>
                  </a:lnTo>
                  <a:lnTo>
                    <a:pt x="0" y="3235705"/>
                  </a:lnTo>
                  <a:lnTo>
                    <a:pt x="0" y="0"/>
                  </a:lnTo>
                  <a:close/>
                </a:path>
              </a:pathLst>
            </a:custGeom>
            <a:blipFill>
              <a:blip r:embed="rId5"/>
              <a:stretch>
                <a:fillRect l="0" t="0" r="0" b="0"/>
              </a:stretch>
            </a:blipFill>
          </p:spPr>
        </p:sp>
      </p:grpSp>
      <p:grpSp>
        <p:nvGrpSpPr>
          <p:cNvPr name="Group 10" id="10"/>
          <p:cNvGrpSpPr/>
          <p:nvPr/>
        </p:nvGrpSpPr>
        <p:grpSpPr>
          <a:xfrm rot="0">
            <a:off x="1028700" y="1018092"/>
            <a:ext cx="2209576" cy="301642"/>
            <a:chOff x="0" y="0"/>
            <a:chExt cx="2946102" cy="402189"/>
          </a:xfrm>
        </p:grpSpPr>
        <p:sp>
          <p:nvSpPr>
            <p:cNvPr name="Freeform 11" id="11"/>
            <p:cNvSpPr/>
            <p:nvPr/>
          </p:nvSpPr>
          <p:spPr>
            <a:xfrm flipH="true" flipV="false" rot="0">
              <a:off x="0" y="0"/>
              <a:ext cx="642692" cy="388023"/>
            </a:xfrm>
            <a:custGeom>
              <a:avLst/>
              <a:gdLst/>
              <a:ahLst/>
              <a:cxnLst/>
              <a:rect r="r" b="b" t="t" l="l"/>
              <a:pathLst>
                <a:path h="388023" w="642692">
                  <a:moveTo>
                    <a:pt x="642692" y="0"/>
                  </a:moveTo>
                  <a:lnTo>
                    <a:pt x="0" y="0"/>
                  </a:lnTo>
                  <a:lnTo>
                    <a:pt x="0" y="388023"/>
                  </a:lnTo>
                  <a:lnTo>
                    <a:pt x="642692" y="388023"/>
                  </a:lnTo>
                  <a:lnTo>
                    <a:pt x="64269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2" id="12"/>
            <p:cNvSpPr txBox="true"/>
            <p:nvPr/>
          </p:nvSpPr>
          <p:spPr>
            <a:xfrm rot="0">
              <a:off x="797689" y="-57128"/>
              <a:ext cx="2148412" cy="459317"/>
            </a:xfrm>
            <a:prstGeom prst="rect">
              <a:avLst/>
            </a:prstGeom>
          </p:spPr>
          <p:txBody>
            <a:bodyPr anchor="t" rtlCol="false" tIns="0" lIns="0" bIns="0" rIns="0">
              <a:spAutoFit/>
            </a:bodyPr>
            <a:lstStyle/>
            <a:p>
              <a:pPr algn="l" marL="0" indent="0" lvl="0">
                <a:lnSpc>
                  <a:spcPts val="2799"/>
                </a:lnSpc>
              </a:pPr>
              <a:r>
                <a:rPr lang="en-US" b="true" sz="1999">
                  <a:solidFill>
                    <a:srgbClr val="FFFFFF"/>
                  </a:solidFill>
                  <a:latin typeface="Poppins Bold"/>
                  <a:ea typeface="Poppins Bold"/>
                  <a:cs typeface="Poppins Bold"/>
                  <a:sym typeface="Poppins Bold"/>
                </a:rPr>
                <a:t>TaniCerdas</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6914839" y="996674"/>
            <a:ext cx="344461" cy="344461"/>
          </a:xfrm>
          <a:custGeom>
            <a:avLst/>
            <a:gdLst/>
            <a:ahLst/>
            <a:cxnLst/>
            <a:rect r="r" b="b" t="t" l="l"/>
            <a:pathLst>
              <a:path h="344461" w="344461">
                <a:moveTo>
                  <a:pt x="0" y="0"/>
                </a:moveTo>
                <a:lnTo>
                  <a:pt x="344461" y="0"/>
                </a:lnTo>
                <a:lnTo>
                  <a:pt x="344461" y="344461"/>
                </a:lnTo>
                <a:lnTo>
                  <a:pt x="0" y="3444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1219027" y="960942"/>
            <a:ext cx="1205586" cy="358775"/>
          </a:xfrm>
          <a:prstGeom prst="rect">
            <a:avLst/>
          </a:prstGeom>
        </p:spPr>
        <p:txBody>
          <a:bodyPr anchor="t" rtlCol="false" tIns="0" lIns="0" bIns="0" rIns="0">
            <a:spAutoFit/>
          </a:bodyPr>
          <a:lstStyle/>
          <a:p>
            <a:pPr algn="ctr">
              <a:lnSpc>
                <a:spcPts val="2799"/>
              </a:lnSpc>
              <a:spcBef>
                <a:spcPct val="0"/>
              </a:spcBef>
            </a:pPr>
            <a:r>
              <a:rPr lang="en-US" sz="1999">
                <a:solidFill>
                  <a:srgbClr val="000000"/>
                </a:solidFill>
                <a:latin typeface="Poppins"/>
                <a:ea typeface="Poppins"/>
                <a:cs typeface="Poppins"/>
                <a:sym typeface="Poppins"/>
              </a:rPr>
              <a:t>Contact</a:t>
            </a:r>
          </a:p>
        </p:txBody>
      </p:sp>
      <p:sp>
        <p:nvSpPr>
          <p:cNvPr name="TextBox 4" id="4"/>
          <p:cNvSpPr txBox="true"/>
          <p:nvPr/>
        </p:nvSpPr>
        <p:spPr>
          <a:xfrm rot="0">
            <a:off x="13973151" y="8899525"/>
            <a:ext cx="3286149" cy="358775"/>
          </a:xfrm>
          <a:prstGeom prst="rect">
            <a:avLst/>
          </a:prstGeom>
        </p:spPr>
        <p:txBody>
          <a:bodyPr anchor="t" rtlCol="false" tIns="0" lIns="0" bIns="0" rIns="0">
            <a:spAutoFit/>
          </a:bodyPr>
          <a:lstStyle/>
          <a:p>
            <a:pPr algn="r">
              <a:lnSpc>
                <a:spcPts val="2799"/>
              </a:lnSpc>
              <a:spcBef>
                <a:spcPct val="0"/>
              </a:spcBef>
            </a:pPr>
            <a:r>
              <a:rPr lang="en-US" sz="1999">
                <a:solidFill>
                  <a:srgbClr val="000000"/>
                </a:solidFill>
                <a:latin typeface="Poppins"/>
                <a:ea typeface="Poppins"/>
                <a:cs typeface="Poppins"/>
                <a:sym typeface="Poppins"/>
              </a:rPr>
              <a:t>www.reallygreatsite.com</a:t>
            </a:r>
          </a:p>
        </p:txBody>
      </p:sp>
      <p:grpSp>
        <p:nvGrpSpPr>
          <p:cNvPr name="Group 5" id="5"/>
          <p:cNvGrpSpPr/>
          <p:nvPr/>
        </p:nvGrpSpPr>
        <p:grpSpPr>
          <a:xfrm rot="0">
            <a:off x="11219027" y="-1164291"/>
            <a:ext cx="7793789" cy="12615583"/>
            <a:chOff x="0" y="0"/>
            <a:chExt cx="8407890" cy="13609611"/>
          </a:xfrm>
        </p:grpSpPr>
        <p:sp>
          <p:nvSpPr>
            <p:cNvPr name="Freeform 6" id="6"/>
            <p:cNvSpPr/>
            <p:nvPr/>
          </p:nvSpPr>
          <p:spPr>
            <a:xfrm flipH="false" flipV="false" rot="0">
              <a:off x="0" y="0"/>
              <a:ext cx="8407890" cy="13609611"/>
            </a:xfrm>
            <a:custGeom>
              <a:avLst/>
              <a:gdLst/>
              <a:ahLst/>
              <a:cxnLst/>
              <a:rect r="r" b="b" t="t" l="l"/>
              <a:pathLst>
                <a:path h="13609611" w="8407890">
                  <a:moveTo>
                    <a:pt x="7532068" y="0"/>
                  </a:moveTo>
                  <a:lnTo>
                    <a:pt x="875822" y="0"/>
                  </a:lnTo>
                  <a:cubicBezTo>
                    <a:pt x="392368" y="0"/>
                    <a:pt x="0" y="635115"/>
                    <a:pt x="0" y="1417668"/>
                  </a:cubicBezTo>
                  <a:lnTo>
                    <a:pt x="0" y="13609611"/>
                  </a:lnTo>
                  <a:lnTo>
                    <a:pt x="7532068" y="13609611"/>
                  </a:lnTo>
                  <a:cubicBezTo>
                    <a:pt x="8015522" y="13609611"/>
                    <a:pt x="8407890" y="12974496"/>
                    <a:pt x="8407890" y="12191943"/>
                  </a:cubicBezTo>
                  <a:lnTo>
                    <a:pt x="8407890" y="0"/>
                  </a:lnTo>
                  <a:lnTo>
                    <a:pt x="7532068" y="0"/>
                  </a:lnTo>
                  <a:close/>
                </a:path>
              </a:pathLst>
            </a:custGeom>
            <a:blipFill>
              <a:blip r:embed="rId4"/>
              <a:stretch>
                <a:fillRect l="-94095" t="0" r="-94095" b="0"/>
              </a:stretch>
            </a:blipFill>
          </p:spPr>
        </p:sp>
      </p:grpSp>
      <p:grpSp>
        <p:nvGrpSpPr>
          <p:cNvPr name="Group 7" id="7"/>
          <p:cNvGrpSpPr/>
          <p:nvPr/>
        </p:nvGrpSpPr>
        <p:grpSpPr>
          <a:xfrm rot="0">
            <a:off x="1626967" y="2188157"/>
            <a:ext cx="12158606" cy="2157351"/>
            <a:chOff x="0" y="0"/>
            <a:chExt cx="1683037" cy="298628"/>
          </a:xfrm>
        </p:grpSpPr>
        <p:sp>
          <p:nvSpPr>
            <p:cNvPr name="Freeform 8" id="8"/>
            <p:cNvSpPr/>
            <p:nvPr/>
          </p:nvSpPr>
          <p:spPr>
            <a:xfrm flipH="false" flipV="false" rot="0">
              <a:off x="0" y="0"/>
              <a:ext cx="1683037" cy="298628"/>
            </a:xfrm>
            <a:custGeom>
              <a:avLst/>
              <a:gdLst/>
              <a:ahLst/>
              <a:cxnLst/>
              <a:rect r="r" b="b" t="t" l="l"/>
              <a:pathLst>
                <a:path h="298628" w="1683037">
                  <a:moveTo>
                    <a:pt x="46482" y="0"/>
                  </a:moveTo>
                  <a:lnTo>
                    <a:pt x="1636555" y="0"/>
                  </a:lnTo>
                  <a:cubicBezTo>
                    <a:pt x="1648882" y="0"/>
                    <a:pt x="1660705" y="4897"/>
                    <a:pt x="1669423" y="13614"/>
                  </a:cubicBezTo>
                  <a:cubicBezTo>
                    <a:pt x="1678140" y="22331"/>
                    <a:pt x="1683037" y="34154"/>
                    <a:pt x="1683037" y="46482"/>
                  </a:cubicBezTo>
                  <a:lnTo>
                    <a:pt x="1683037" y="252146"/>
                  </a:lnTo>
                  <a:cubicBezTo>
                    <a:pt x="1683037" y="264474"/>
                    <a:pt x="1678140" y="276297"/>
                    <a:pt x="1669423" y="285014"/>
                  </a:cubicBezTo>
                  <a:cubicBezTo>
                    <a:pt x="1660705" y="293731"/>
                    <a:pt x="1648882" y="298628"/>
                    <a:pt x="1636555" y="298628"/>
                  </a:cubicBezTo>
                  <a:lnTo>
                    <a:pt x="46482" y="298628"/>
                  </a:lnTo>
                  <a:cubicBezTo>
                    <a:pt x="34154" y="298628"/>
                    <a:pt x="22331" y="293731"/>
                    <a:pt x="13614" y="285014"/>
                  </a:cubicBezTo>
                  <a:cubicBezTo>
                    <a:pt x="4897" y="276297"/>
                    <a:pt x="0" y="264474"/>
                    <a:pt x="0" y="252146"/>
                  </a:cubicBezTo>
                  <a:lnTo>
                    <a:pt x="0" y="46482"/>
                  </a:lnTo>
                  <a:cubicBezTo>
                    <a:pt x="0" y="34154"/>
                    <a:pt x="4897" y="22331"/>
                    <a:pt x="13614" y="13614"/>
                  </a:cubicBezTo>
                  <a:cubicBezTo>
                    <a:pt x="22331" y="4897"/>
                    <a:pt x="34154" y="0"/>
                    <a:pt x="46482" y="0"/>
                  </a:cubicBezTo>
                  <a:close/>
                </a:path>
              </a:pathLst>
            </a:custGeom>
            <a:gradFill rotWithShape="true">
              <a:gsLst>
                <a:gs pos="0">
                  <a:srgbClr val="2B7B13">
                    <a:alpha val="100000"/>
                  </a:srgbClr>
                </a:gs>
                <a:gs pos="100000">
                  <a:srgbClr val="0D3600">
                    <a:alpha val="100000"/>
                  </a:srgbClr>
                </a:gs>
              </a:gsLst>
              <a:lin ang="0"/>
            </a:gradFill>
          </p:spPr>
        </p:sp>
        <p:sp>
          <p:nvSpPr>
            <p:cNvPr name="TextBox 9" id="9"/>
            <p:cNvSpPr txBox="true"/>
            <p:nvPr/>
          </p:nvSpPr>
          <p:spPr>
            <a:xfrm>
              <a:off x="0" y="-57150"/>
              <a:ext cx="1683037" cy="355778"/>
            </a:xfrm>
            <a:prstGeom prst="rect">
              <a:avLst/>
            </a:prstGeom>
          </p:spPr>
          <p:txBody>
            <a:bodyPr anchor="ctr" rtlCol="false" tIns="50800" lIns="50800" bIns="50800" rIns="50800"/>
            <a:lstStyle/>
            <a:p>
              <a:pPr algn="ctr">
                <a:lnSpc>
                  <a:spcPts val="2799"/>
                </a:lnSpc>
              </a:pPr>
            </a:p>
          </p:txBody>
        </p:sp>
      </p:grpSp>
      <p:grpSp>
        <p:nvGrpSpPr>
          <p:cNvPr name="Group 10" id="10"/>
          <p:cNvGrpSpPr/>
          <p:nvPr/>
        </p:nvGrpSpPr>
        <p:grpSpPr>
          <a:xfrm rot="0">
            <a:off x="2132251" y="2697680"/>
            <a:ext cx="906370" cy="906370"/>
            <a:chOff x="0" y="0"/>
            <a:chExt cx="340842" cy="340842"/>
          </a:xfrm>
        </p:grpSpPr>
        <p:sp>
          <p:nvSpPr>
            <p:cNvPr name="Freeform 11" id="11"/>
            <p:cNvSpPr/>
            <p:nvPr/>
          </p:nvSpPr>
          <p:spPr>
            <a:xfrm flipH="false" flipV="false" rot="0">
              <a:off x="0" y="0"/>
              <a:ext cx="340842" cy="340842"/>
            </a:xfrm>
            <a:custGeom>
              <a:avLst/>
              <a:gdLst/>
              <a:ahLst/>
              <a:cxnLst/>
              <a:rect r="r" b="b" t="t" l="l"/>
              <a:pathLst>
                <a:path h="340842" w="340842">
                  <a:moveTo>
                    <a:pt x="170421" y="0"/>
                  </a:moveTo>
                  <a:lnTo>
                    <a:pt x="170421" y="0"/>
                  </a:lnTo>
                  <a:cubicBezTo>
                    <a:pt x="215619" y="0"/>
                    <a:pt x="258967" y="17955"/>
                    <a:pt x="290927" y="49915"/>
                  </a:cubicBezTo>
                  <a:cubicBezTo>
                    <a:pt x="322887" y="81875"/>
                    <a:pt x="340842" y="125223"/>
                    <a:pt x="340842" y="170421"/>
                  </a:cubicBezTo>
                  <a:lnTo>
                    <a:pt x="340842" y="170421"/>
                  </a:lnTo>
                  <a:cubicBezTo>
                    <a:pt x="340842" y="215619"/>
                    <a:pt x="322887" y="258967"/>
                    <a:pt x="290927" y="290927"/>
                  </a:cubicBezTo>
                  <a:cubicBezTo>
                    <a:pt x="258967" y="322887"/>
                    <a:pt x="215619" y="340842"/>
                    <a:pt x="170421" y="340842"/>
                  </a:cubicBezTo>
                  <a:lnTo>
                    <a:pt x="170421" y="340842"/>
                  </a:lnTo>
                  <a:cubicBezTo>
                    <a:pt x="125223" y="340842"/>
                    <a:pt x="81875" y="322887"/>
                    <a:pt x="49915" y="290927"/>
                  </a:cubicBezTo>
                  <a:cubicBezTo>
                    <a:pt x="17955" y="258967"/>
                    <a:pt x="0" y="215619"/>
                    <a:pt x="0" y="170421"/>
                  </a:cubicBezTo>
                  <a:lnTo>
                    <a:pt x="0" y="170421"/>
                  </a:lnTo>
                  <a:cubicBezTo>
                    <a:pt x="0" y="125223"/>
                    <a:pt x="17955" y="81875"/>
                    <a:pt x="49915" y="49915"/>
                  </a:cubicBezTo>
                  <a:cubicBezTo>
                    <a:pt x="81875" y="17955"/>
                    <a:pt x="125223" y="0"/>
                    <a:pt x="170421" y="0"/>
                  </a:cubicBezTo>
                  <a:close/>
                </a:path>
              </a:pathLst>
            </a:custGeom>
            <a:solidFill>
              <a:srgbClr val="FF5400"/>
            </a:solidFill>
          </p:spPr>
        </p:sp>
        <p:sp>
          <p:nvSpPr>
            <p:cNvPr name="TextBox 12" id="12"/>
            <p:cNvSpPr txBox="true"/>
            <p:nvPr/>
          </p:nvSpPr>
          <p:spPr>
            <a:xfrm>
              <a:off x="0" y="-57150"/>
              <a:ext cx="340842" cy="397992"/>
            </a:xfrm>
            <a:prstGeom prst="rect">
              <a:avLst/>
            </a:prstGeom>
          </p:spPr>
          <p:txBody>
            <a:bodyPr anchor="ctr" rtlCol="false" tIns="50800" lIns="50800" bIns="50800" rIns="50800"/>
            <a:lstStyle/>
            <a:p>
              <a:pPr algn="ctr">
                <a:lnSpc>
                  <a:spcPts val="2799"/>
                </a:lnSpc>
              </a:pPr>
            </a:p>
          </p:txBody>
        </p:sp>
      </p:grpSp>
      <p:grpSp>
        <p:nvGrpSpPr>
          <p:cNvPr name="Group 13" id="13"/>
          <p:cNvGrpSpPr/>
          <p:nvPr/>
        </p:nvGrpSpPr>
        <p:grpSpPr>
          <a:xfrm rot="0">
            <a:off x="1626967" y="4516957"/>
            <a:ext cx="12158606" cy="2407571"/>
            <a:chOff x="0" y="0"/>
            <a:chExt cx="1683037" cy="333264"/>
          </a:xfrm>
        </p:grpSpPr>
        <p:sp>
          <p:nvSpPr>
            <p:cNvPr name="Freeform 14" id="14"/>
            <p:cNvSpPr/>
            <p:nvPr/>
          </p:nvSpPr>
          <p:spPr>
            <a:xfrm flipH="false" flipV="false" rot="0">
              <a:off x="0" y="0"/>
              <a:ext cx="1683037" cy="333264"/>
            </a:xfrm>
            <a:custGeom>
              <a:avLst/>
              <a:gdLst/>
              <a:ahLst/>
              <a:cxnLst/>
              <a:rect r="r" b="b" t="t" l="l"/>
              <a:pathLst>
                <a:path h="333264" w="1683037">
                  <a:moveTo>
                    <a:pt x="46482" y="0"/>
                  </a:moveTo>
                  <a:lnTo>
                    <a:pt x="1636555" y="0"/>
                  </a:lnTo>
                  <a:cubicBezTo>
                    <a:pt x="1648882" y="0"/>
                    <a:pt x="1660705" y="4897"/>
                    <a:pt x="1669423" y="13614"/>
                  </a:cubicBezTo>
                  <a:cubicBezTo>
                    <a:pt x="1678140" y="22331"/>
                    <a:pt x="1683037" y="34154"/>
                    <a:pt x="1683037" y="46482"/>
                  </a:cubicBezTo>
                  <a:lnTo>
                    <a:pt x="1683037" y="286782"/>
                  </a:lnTo>
                  <a:cubicBezTo>
                    <a:pt x="1683037" y="299110"/>
                    <a:pt x="1678140" y="310933"/>
                    <a:pt x="1669423" y="319650"/>
                  </a:cubicBezTo>
                  <a:cubicBezTo>
                    <a:pt x="1660705" y="328367"/>
                    <a:pt x="1648882" y="333264"/>
                    <a:pt x="1636555" y="333264"/>
                  </a:cubicBezTo>
                  <a:lnTo>
                    <a:pt x="46482" y="333264"/>
                  </a:lnTo>
                  <a:cubicBezTo>
                    <a:pt x="34154" y="333264"/>
                    <a:pt x="22331" y="328367"/>
                    <a:pt x="13614" y="319650"/>
                  </a:cubicBezTo>
                  <a:cubicBezTo>
                    <a:pt x="4897" y="310933"/>
                    <a:pt x="0" y="299110"/>
                    <a:pt x="0" y="286782"/>
                  </a:cubicBezTo>
                  <a:lnTo>
                    <a:pt x="0" y="46482"/>
                  </a:lnTo>
                  <a:cubicBezTo>
                    <a:pt x="0" y="34154"/>
                    <a:pt x="4897" y="22331"/>
                    <a:pt x="13614" y="13614"/>
                  </a:cubicBezTo>
                  <a:cubicBezTo>
                    <a:pt x="22331" y="4897"/>
                    <a:pt x="34154" y="0"/>
                    <a:pt x="46482" y="0"/>
                  </a:cubicBezTo>
                  <a:close/>
                </a:path>
              </a:pathLst>
            </a:custGeom>
            <a:gradFill rotWithShape="true">
              <a:gsLst>
                <a:gs pos="0">
                  <a:srgbClr val="2B7B13">
                    <a:alpha val="100000"/>
                  </a:srgbClr>
                </a:gs>
                <a:gs pos="100000">
                  <a:srgbClr val="0D3600">
                    <a:alpha val="100000"/>
                  </a:srgbClr>
                </a:gs>
              </a:gsLst>
              <a:lin ang="0"/>
            </a:gradFill>
          </p:spPr>
        </p:sp>
        <p:sp>
          <p:nvSpPr>
            <p:cNvPr name="TextBox 15" id="15"/>
            <p:cNvSpPr txBox="true"/>
            <p:nvPr/>
          </p:nvSpPr>
          <p:spPr>
            <a:xfrm>
              <a:off x="0" y="-57150"/>
              <a:ext cx="1683037" cy="390414"/>
            </a:xfrm>
            <a:prstGeom prst="rect">
              <a:avLst/>
            </a:prstGeom>
          </p:spPr>
          <p:txBody>
            <a:bodyPr anchor="ctr" rtlCol="false" tIns="50800" lIns="50800" bIns="50800" rIns="50800"/>
            <a:lstStyle/>
            <a:p>
              <a:pPr algn="ctr">
                <a:lnSpc>
                  <a:spcPts val="2799"/>
                </a:lnSpc>
              </a:pPr>
            </a:p>
          </p:txBody>
        </p:sp>
      </p:grpSp>
      <p:grpSp>
        <p:nvGrpSpPr>
          <p:cNvPr name="Group 16" id="16"/>
          <p:cNvGrpSpPr/>
          <p:nvPr/>
        </p:nvGrpSpPr>
        <p:grpSpPr>
          <a:xfrm rot="0">
            <a:off x="2132251" y="5026481"/>
            <a:ext cx="906370" cy="906370"/>
            <a:chOff x="0" y="0"/>
            <a:chExt cx="340842" cy="340842"/>
          </a:xfrm>
        </p:grpSpPr>
        <p:sp>
          <p:nvSpPr>
            <p:cNvPr name="Freeform 17" id="17"/>
            <p:cNvSpPr/>
            <p:nvPr/>
          </p:nvSpPr>
          <p:spPr>
            <a:xfrm flipH="false" flipV="false" rot="0">
              <a:off x="0" y="0"/>
              <a:ext cx="340842" cy="340842"/>
            </a:xfrm>
            <a:custGeom>
              <a:avLst/>
              <a:gdLst/>
              <a:ahLst/>
              <a:cxnLst/>
              <a:rect r="r" b="b" t="t" l="l"/>
              <a:pathLst>
                <a:path h="340842" w="340842">
                  <a:moveTo>
                    <a:pt x="170421" y="0"/>
                  </a:moveTo>
                  <a:lnTo>
                    <a:pt x="170421" y="0"/>
                  </a:lnTo>
                  <a:cubicBezTo>
                    <a:pt x="215619" y="0"/>
                    <a:pt x="258967" y="17955"/>
                    <a:pt x="290927" y="49915"/>
                  </a:cubicBezTo>
                  <a:cubicBezTo>
                    <a:pt x="322887" y="81875"/>
                    <a:pt x="340842" y="125223"/>
                    <a:pt x="340842" y="170421"/>
                  </a:cubicBezTo>
                  <a:lnTo>
                    <a:pt x="340842" y="170421"/>
                  </a:lnTo>
                  <a:cubicBezTo>
                    <a:pt x="340842" y="215619"/>
                    <a:pt x="322887" y="258967"/>
                    <a:pt x="290927" y="290927"/>
                  </a:cubicBezTo>
                  <a:cubicBezTo>
                    <a:pt x="258967" y="322887"/>
                    <a:pt x="215619" y="340842"/>
                    <a:pt x="170421" y="340842"/>
                  </a:cubicBezTo>
                  <a:lnTo>
                    <a:pt x="170421" y="340842"/>
                  </a:lnTo>
                  <a:cubicBezTo>
                    <a:pt x="125223" y="340842"/>
                    <a:pt x="81875" y="322887"/>
                    <a:pt x="49915" y="290927"/>
                  </a:cubicBezTo>
                  <a:cubicBezTo>
                    <a:pt x="17955" y="258967"/>
                    <a:pt x="0" y="215619"/>
                    <a:pt x="0" y="170421"/>
                  </a:cubicBezTo>
                  <a:lnTo>
                    <a:pt x="0" y="170421"/>
                  </a:lnTo>
                  <a:cubicBezTo>
                    <a:pt x="0" y="125223"/>
                    <a:pt x="17955" y="81875"/>
                    <a:pt x="49915" y="49915"/>
                  </a:cubicBezTo>
                  <a:cubicBezTo>
                    <a:pt x="81875" y="17955"/>
                    <a:pt x="125223" y="0"/>
                    <a:pt x="170421" y="0"/>
                  </a:cubicBezTo>
                  <a:close/>
                </a:path>
              </a:pathLst>
            </a:custGeom>
            <a:solidFill>
              <a:srgbClr val="FF5400"/>
            </a:solidFill>
          </p:spPr>
        </p:sp>
        <p:sp>
          <p:nvSpPr>
            <p:cNvPr name="TextBox 18" id="18"/>
            <p:cNvSpPr txBox="true"/>
            <p:nvPr/>
          </p:nvSpPr>
          <p:spPr>
            <a:xfrm>
              <a:off x="0" y="-57150"/>
              <a:ext cx="340842" cy="397992"/>
            </a:xfrm>
            <a:prstGeom prst="rect">
              <a:avLst/>
            </a:prstGeom>
          </p:spPr>
          <p:txBody>
            <a:bodyPr anchor="ctr" rtlCol="false" tIns="50800" lIns="50800" bIns="50800" rIns="50800"/>
            <a:lstStyle/>
            <a:p>
              <a:pPr algn="ctr">
                <a:lnSpc>
                  <a:spcPts val="2799"/>
                </a:lnSpc>
              </a:pPr>
            </a:p>
          </p:txBody>
        </p:sp>
      </p:grpSp>
      <p:sp>
        <p:nvSpPr>
          <p:cNvPr name="Freeform 19" id="19"/>
          <p:cNvSpPr/>
          <p:nvPr/>
        </p:nvSpPr>
        <p:spPr>
          <a:xfrm flipH="false" flipV="false" rot="0">
            <a:off x="2350266" y="2902157"/>
            <a:ext cx="470339" cy="497417"/>
          </a:xfrm>
          <a:custGeom>
            <a:avLst/>
            <a:gdLst/>
            <a:ahLst/>
            <a:cxnLst/>
            <a:rect r="r" b="b" t="t" l="l"/>
            <a:pathLst>
              <a:path h="497417" w="470339">
                <a:moveTo>
                  <a:pt x="0" y="0"/>
                </a:moveTo>
                <a:lnTo>
                  <a:pt x="470339" y="0"/>
                </a:lnTo>
                <a:lnTo>
                  <a:pt x="470339" y="497417"/>
                </a:lnTo>
                <a:lnTo>
                  <a:pt x="0" y="4974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0" id="20"/>
          <p:cNvSpPr/>
          <p:nvPr/>
        </p:nvSpPr>
        <p:spPr>
          <a:xfrm flipH="false" flipV="false" rot="0">
            <a:off x="2350266" y="5296076"/>
            <a:ext cx="436346" cy="413427"/>
          </a:xfrm>
          <a:custGeom>
            <a:avLst/>
            <a:gdLst/>
            <a:ahLst/>
            <a:cxnLst/>
            <a:rect r="r" b="b" t="t" l="l"/>
            <a:pathLst>
              <a:path h="413427" w="436346">
                <a:moveTo>
                  <a:pt x="0" y="0"/>
                </a:moveTo>
                <a:lnTo>
                  <a:pt x="436347" y="0"/>
                </a:lnTo>
                <a:lnTo>
                  <a:pt x="436347" y="413427"/>
                </a:lnTo>
                <a:lnTo>
                  <a:pt x="0" y="413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1" id="21"/>
          <p:cNvSpPr txBox="true"/>
          <p:nvPr/>
        </p:nvSpPr>
        <p:spPr>
          <a:xfrm rot="0">
            <a:off x="3407402" y="870139"/>
            <a:ext cx="8597736" cy="1152492"/>
          </a:xfrm>
          <a:prstGeom prst="rect">
            <a:avLst/>
          </a:prstGeom>
        </p:spPr>
        <p:txBody>
          <a:bodyPr anchor="t" rtlCol="false" tIns="0" lIns="0" bIns="0" rIns="0">
            <a:spAutoFit/>
          </a:bodyPr>
          <a:lstStyle/>
          <a:p>
            <a:pPr algn="l" marL="0" indent="0" lvl="0">
              <a:lnSpc>
                <a:spcPts val="8474"/>
              </a:lnSpc>
            </a:pPr>
            <a:r>
              <a:rPr lang="en-US" b="true" sz="7500">
                <a:solidFill>
                  <a:srgbClr val="315D0D"/>
                </a:solidFill>
                <a:latin typeface="Poppins Bold"/>
                <a:ea typeface="Poppins Bold"/>
                <a:cs typeface="Poppins Bold"/>
                <a:sym typeface="Poppins Bold"/>
              </a:rPr>
              <a:t>Our Best Services</a:t>
            </a:r>
          </a:p>
        </p:txBody>
      </p:sp>
      <p:sp>
        <p:nvSpPr>
          <p:cNvPr name="TextBox 22" id="22"/>
          <p:cNvSpPr txBox="true"/>
          <p:nvPr/>
        </p:nvSpPr>
        <p:spPr>
          <a:xfrm rot="0">
            <a:off x="3368319" y="2780337"/>
            <a:ext cx="9985868"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Petani modern di Indonesia yang memiliki lahan skala kecil hingga menengah, yang ingin meningkatkan efisiensi dan hasil panen namun terkendala oleh metode tradisional.</a:t>
            </a:r>
          </a:p>
        </p:txBody>
      </p:sp>
      <p:sp>
        <p:nvSpPr>
          <p:cNvPr name="TextBox 23" id="23"/>
          <p:cNvSpPr txBox="true"/>
          <p:nvPr/>
        </p:nvSpPr>
        <p:spPr>
          <a:xfrm rot="0">
            <a:off x="3368319" y="2413477"/>
            <a:ext cx="2796632" cy="358775"/>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Siapa Pengguna? 🙋‍♂️ </a:t>
            </a:r>
          </a:p>
        </p:txBody>
      </p:sp>
      <p:sp>
        <p:nvSpPr>
          <p:cNvPr name="TextBox 24" id="24"/>
          <p:cNvSpPr txBox="true"/>
          <p:nvPr/>
        </p:nvSpPr>
        <p:spPr>
          <a:xfrm rot="0">
            <a:off x="3346737" y="5323244"/>
            <a:ext cx="10007450"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Mereka butuh cara untuk memantau kondisi lahan (seperti kelembapan tanah dan cuaca) secara real-time dan melakukan tindakan (seperti penyiraman) secara otomatis dan akurat tanpa harus selalu hadir di ladang. </a:t>
            </a:r>
          </a:p>
        </p:txBody>
      </p:sp>
      <p:sp>
        <p:nvSpPr>
          <p:cNvPr name="TextBox 25" id="25"/>
          <p:cNvSpPr txBox="true"/>
          <p:nvPr/>
        </p:nvSpPr>
        <p:spPr>
          <a:xfrm rot="0">
            <a:off x="3346737" y="4956384"/>
            <a:ext cx="3679053" cy="358775"/>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Apa Kebutuhannya? 🌱 </a:t>
            </a:r>
          </a:p>
        </p:txBody>
      </p:sp>
      <p:sp>
        <p:nvSpPr>
          <p:cNvPr name="Freeform 26" id="26"/>
          <p:cNvSpPr/>
          <p:nvPr/>
        </p:nvSpPr>
        <p:spPr>
          <a:xfrm flipH="true" flipV="false" rot="1539753">
            <a:off x="-266000" y="4265485"/>
            <a:ext cx="2126615" cy="3831738"/>
          </a:xfrm>
          <a:custGeom>
            <a:avLst/>
            <a:gdLst/>
            <a:ahLst/>
            <a:cxnLst/>
            <a:rect r="r" b="b" t="t" l="l"/>
            <a:pathLst>
              <a:path h="3831738" w="2126615">
                <a:moveTo>
                  <a:pt x="2126614" y="0"/>
                </a:moveTo>
                <a:lnTo>
                  <a:pt x="0" y="0"/>
                </a:lnTo>
                <a:lnTo>
                  <a:pt x="0" y="3831738"/>
                </a:lnTo>
                <a:lnTo>
                  <a:pt x="2126614" y="3831738"/>
                </a:lnTo>
                <a:lnTo>
                  <a:pt x="2126614" y="0"/>
                </a:lnTo>
                <a:close/>
              </a:path>
            </a:pathLst>
          </a:custGeom>
          <a:blipFill>
            <a:blip r:embed="rId9"/>
            <a:stretch>
              <a:fillRect l="0" t="0" r="0" b="0"/>
            </a:stretch>
          </a:blipFill>
        </p:spPr>
      </p:sp>
      <p:sp>
        <p:nvSpPr>
          <p:cNvPr name="Freeform 27" id="27"/>
          <p:cNvSpPr/>
          <p:nvPr/>
        </p:nvSpPr>
        <p:spPr>
          <a:xfrm flipH="false" flipV="false" rot="-2700000">
            <a:off x="10357042" y="8269445"/>
            <a:ext cx="2126615" cy="3831738"/>
          </a:xfrm>
          <a:custGeom>
            <a:avLst/>
            <a:gdLst/>
            <a:ahLst/>
            <a:cxnLst/>
            <a:rect r="r" b="b" t="t" l="l"/>
            <a:pathLst>
              <a:path h="3831738" w="2126615">
                <a:moveTo>
                  <a:pt x="0" y="0"/>
                </a:moveTo>
                <a:lnTo>
                  <a:pt x="2126614" y="0"/>
                </a:lnTo>
                <a:lnTo>
                  <a:pt x="2126614" y="3831738"/>
                </a:lnTo>
                <a:lnTo>
                  <a:pt x="0" y="3831738"/>
                </a:lnTo>
                <a:lnTo>
                  <a:pt x="0" y="0"/>
                </a:lnTo>
                <a:close/>
              </a:path>
            </a:pathLst>
          </a:custGeom>
          <a:blipFill>
            <a:blip r:embed="rId9"/>
            <a:stretch>
              <a:fillRect l="0" t="0" r="0" b="0"/>
            </a:stretch>
          </a:blipFill>
        </p:spPr>
      </p:sp>
      <p:grpSp>
        <p:nvGrpSpPr>
          <p:cNvPr name="Group 28" id="28"/>
          <p:cNvGrpSpPr/>
          <p:nvPr/>
        </p:nvGrpSpPr>
        <p:grpSpPr>
          <a:xfrm rot="0">
            <a:off x="1626967" y="7086454"/>
            <a:ext cx="12158606" cy="2407571"/>
            <a:chOff x="0" y="0"/>
            <a:chExt cx="1683037" cy="333264"/>
          </a:xfrm>
        </p:grpSpPr>
        <p:sp>
          <p:nvSpPr>
            <p:cNvPr name="Freeform 29" id="29"/>
            <p:cNvSpPr/>
            <p:nvPr/>
          </p:nvSpPr>
          <p:spPr>
            <a:xfrm flipH="false" flipV="false" rot="0">
              <a:off x="0" y="0"/>
              <a:ext cx="1683037" cy="333264"/>
            </a:xfrm>
            <a:custGeom>
              <a:avLst/>
              <a:gdLst/>
              <a:ahLst/>
              <a:cxnLst/>
              <a:rect r="r" b="b" t="t" l="l"/>
              <a:pathLst>
                <a:path h="333264" w="1683037">
                  <a:moveTo>
                    <a:pt x="46482" y="0"/>
                  </a:moveTo>
                  <a:lnTo>
                    <a:pt x="1636555" y="0"/>
                  </a:lnTo>
                  <a:cubicBezTo>
                    <a:pt x="1648882" y="0"/>
                    <a:pt x="1660705" y="4897"/>
                    <a:pt x="1669423" y="13614"/>
                  </a:cubicBezTo>
                  <a:cubicBezTo>
                    <a:pt x="1678140" y="22331"/>
                    <a:pt x="1683037" y="34154"/>
                    <a:pt x="1683037" y="46482"/>
                  </a:cubicBezTo>
                  <a:lnTo>
                    <a:pt x="1683037" y="286782"/>
                  </a:lnTo>
                  <a:cubicBezTo>
                    <a:pt x="1683037" y="299110"/>
                    <a:pt x="1678140" y="310933"/>
                    <a:pt x="1669423" y="319650"/>
                  </a:cubicBezTo>
                  <a:cubicBezTo>
                    <a:pt x="1660705" y="328367"/>
                    <a:pt x="1648882" y="333264"/>
                    <a:pt x="1636555" y="333264"/>
                  </a:cubicBezTo>
                  <a:lnTo>
                    <a:pt x="46482" y="333264"/>
                  </a:lnTo>
                  <a:cubicBezTo>
                    <a:pt x="34154" y="333264"/>
                    <a:pt x="22331" y="328367"/>
                    <a:pt x="13614" y="319650"/>
                  </a:cubicBezTo>
                  <a:cubicBezTo>
                    <a:pt x="4897" y="310933"/>
                    <a:pt x="0" y="299110"/>
                    <a:pt x="0" y="286782"/>
                  </a:cubicBezTo>
                  <a:lnTo>
                    <a:pt x="0" y="46482"/>
                  </a:lnTo>
                  <a:cubicBezTo>
                    <a:pt x="0" y="34154"/>
                    <a:pt x="4897" y="22331"/>
                    <a:pt x="13614" y="13614"/>
                  </a:cubicBezTo>
                  <a:cubicBezTo>
                    <a:pt x="22331" y="4897"/>
                    <a:pt x="34154" y="0"/>
                    <a:pt x="46482" y="0"/>
                  </a:cubicBezTo>
                  <a:close/>
                </a:path>
              </a:pathLst>
            </a:custGeom>
            <a:gradFill rotWithShape="true">
              <a:gsLst>
                <a:gs pos="0">
                  <a:srgbClr val="2B7B13">
                    <a:alpha val="100000"/>
                  </a:srgbClr>
                </a:gs>
                <a:gs pos="100000">
                  <a:srgbClr val="0D3600">
                    <a:alpha val="100000"/>
                  </a:srgbClr>
                </a:gs>
              </a:gsLst>
              <a:lin ang="0"/>
            </a:gradFill>
          </p:spPr>
        </p:sp>
        <p:sp>
          <p:nvSpPr>
            <p:cNvPr name="TextBox 30" id="30"/>
            <p:cNvSpPr txBox="true"/>
            <p:nvPr/>
          </p:nvSpPr>
          <p:spPr>
            <a:xfrm>
              <a:off x="0" y="-57150"/>
              <a:ext cx="1683037" cy="390414"/>
            </a:xfrm>
            <a:prstGeom prst="rect">
              <a:avLst/>
            </a:prstGeom>
          </p:spPr>
          <p:txBody>
            <a:bodyPr anchor="ctr" rtlCol="false" tIns="50800" lIns="50800" bIns="50800" rIns="50800"/>
            <a:lstStyle/>
            <a:p>
              <a:pPr algn="ctr">
                <a:lnSpc>
                  <a:spcPts val="2799"/>
                </a:lnSpc>
              </a:pPr>
            </a:p>
          </p:txBody>
        </p:sp>
      </p:grpSp>
      <p:grpSp>
        <p:nvGrpSpPr>
          <p:cNvPr name="Group 31" id="31"/>
          <p:cNvGrpSpPr/>
          <p:nvPr/>
        </p:nvGrpSpPr>
        <p:grpSpPr>
          <a:xfrm rot="0">
            <a:off x="2132251" y="7595977"/>
            <a:ext cx="906370" cy="906370"/>
            <a:chOff x="0" y="0"/>
            <a:chExt cx="340842" cy="340842"/>
          </a:xfrm>
        </p:grpSpPr>
        <p:sp>
          <p:nvSpPr>
            <p:cNvPr name="Freeform 32" id="32"/>
            <p:cNvSpPr/>
            <p:nvPr/>
          </p:nvSpPr>
          <p:spPr>
            <a:xfrm flipH="false" flipV="false" rot="0">
              <a:off x="0" y="0"/>
              <a:ext cx="340842" cy="340842"/>
            </a:xfrm>
            <a:custGeom>
              <a:avLst/>
              <a:gdLst/>
              <a:ahLst/>
              <a:cxnLst/>
              <a:rect r="r" b="b" t="t" l="l"/>
              <a:pathLst>
                <a:path h="340842" w="340842">
                  <a:moveTo>
                    <a:pt x="170421" y="0"/>
                  </a:moveTo>
                  <a:lnTo>
                    <a:pt x="170421" y="0"/>
                  </a:lnTo>
                  <a:cubicBezTo>
                    <a:pt x="215619" y="0"/>
                    <a:pt x="258967" y="17955"/>
                    <a:pt x="290927" y="49915"/>
                  </a:cubicBezTo>
                  <a:cubicBezTo>
                    <a:pt x="322887" y="81875"/>
                    <a:pt x="340842" y="125223"/>
                    <a:pt x="340842" y="170421"/>
                  </a:cubicBezTo>
                  <a:lnTo>
                    <a:pt x="340842" y="170421"/>
                  </a:lnTo>
                  <a:cubicBezTo>
                    <a:pt x="340842" y="215619"/>
                    <a:pt x="322887" y="258967"/>
                    <a:pt x="290927" y="290927"/>
                  </a:cubicBezTo>
                  <a:cubicBezTo>
                    <a:pt x="258967" y="322887"/>
                    <a:pt x="215619" y="340842"/>
                    <a:pt x="170421" y="340842"/>
                  </a:cubicBezTo>
                  <a:lnTo>
                    <a:pt x="170421" y="340842"/>
                  </a:lnTo>
                  <a:cubicBezTo>
                    <a:pt x="125223" y="340842"/>
                    <a:pt x="81875" y="322887"/>
                    <a:pt x="49915" y="290927"/>
                  </a:cubicBezTo>
                  <a:cubicBezTo>
                    <a:pt x="17955" y="258967"/>
                    <a:pt x="0" y="215619"/>
                    <a:pt x="0" y="170421"/>
                  </a:cubicBezTo>
                  <a:lnTo>
                    <a:pt x="0" y="170421"/>
                  </a:lnTo>
                  <a:cubicBezTo>
                    <a:pt x="0" y="125223"/>
                    <a:pt x="17955" y="81875"/>
                    <a:pt x="49915" y="49915"/>
                  </a:cubicBezTo>
                  <a:cubicBezTo>
                    <a:pt x="81875" y="17955"/>
                    <a:pt x="125223" y="0"/>
                    <a:pt x="170421" y="0"/>
                  </a:cubicBezTo>
                  <a:close/>
                </a:path>
              </a:pathLst>
            </a:custGeom>
            <a:solidFill>
              <a:srgbClr val="FF5400"/>
            </a:solidFill>
          </p:spPr>
        </p:sp>
        <p:sp>
          <p:nvSpPr>
            <p:cNvPr name="TextBox 33" id="33"/>
            <p:cNvSpPr txBox="true"/>
            <p:nvPr/>
          </p:nvSpPr>
          <p:spPr>
            <a:xfrm>
              <a:off x="0" y="-57150"/>
              <a:ext cx="340842" cy="397992"/>
            </a:xfrm>
            <a:prstGeom prst="rect">
              <a:avLst/>
            </a:prstGeom>
          </p:spPr>
          <p:txBody>
            <a:bodyPr anchor="ctr" rtlCol="false" tIns="50800" lIns="50800" bIns="50800" rIns="50800"/>
            <a:lstStyle/>
            <a:p>
              <a:pPr algn="ctr">
                <a:lnSpc>
                  <a:spcPts val="2799"/>
                </a:lnSpc>
              </a:pPr>
            </a:p>
          </p:txBody>
        </p:sp>
      </p:grpSp>
      <p:sp>
        <p:nvSpPr>
          <p:cNvPr name="Freeform 34" id="34"/>
          <p:cNvSpPr/>
          <p:nvPr/>
        </p:nvSpPr>
        <p:spPr>
          <a:xfrm flipH="false" flipV="false" rot="0">
            <a:off x="2350266" y="7865573"/>
            <a:ext cx="436346" cy="413427"/>
          </a:xfrm>
          <a:custGeom>
            <a:avLst/>
            <a:gdLst/>
            <a:ahLst/>
            <a:cxnLst/>
            <a:rect r="r" b="b" t="t" l="l"/>
            <a:pathLst>
              <a:path h="413427" w="436346">
                <a:moveTo>
                  <a:pt x="0" y="0"/>
                </a:moveTo>
                <a:lnTo>
                  <a:pt x="436347" y="0"/>
                </a:lnTo>
                <a:lnTo>
                  <a:pt x="436347" y="413427"/>
                </a:lnTo>
                <a:lnTo>
                  <a:pt x="0" y="4134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35" id="35"/>
          <p:cNvSpPr txBox="true"/>
          <p:nvPr/>
        </p:nvSpPr>
        <p:spPr>
          <a:xfrm rot="0">
            <a:off x="3346737" y="7892740"/>
            <a:ext cx="10007450" cy="1282700"/>
          </a:xfrm>
          <a:prstGeom prst="rect">
            <a:avLst/>
          </a:prstGeom>
        </p:spPr>
        <p:txBody>
          <a:bodyPr anchor="t" rtlCol="false" tIns="0" lIns="0" bIns="0" rIns="0">
            <a:spAutoFit/>
          </a:bodyPr>
          <a:lstStyle/>
          <a:p>
            <a:pPr algn="just">
              <a:lnSpc>
                <a:spcPts val="3400"/>
              </a:lnSpc>
            </a:pPr>
            <a:r>
              <a:rPr lang="en-US" sz="2000">
                <a:solidFill>
                  <a:srgbClr val="FFFFFF"/>
                </a:solidFill>
                <a:latin typeface="Poppins"/>
                <a:ea typeface="Poppins"/>
                <a:cs typeface="Poppins"/>
                <a:sym typeface="Poppins"/>
              </a:rPr>
              <a:t>Metode pertanian tradisional sangat bergantung pada tenaga manusia dan intuisi, yang membuatnya tidak efisien, boros air, dan rentan terhadap kegagalan panen akibat perubahan iklim yang tidak menentu. </a:t>
            </a:r>
          </a:p>
        </p:txBody>
      </p:sp>
      <p:sp>
        <p:nvSpPr>
          <p:cNvPr name="TextBox 36" id="36"/>
          <p:cNvSpPr txBox="true"/>
          <p:nvPr/>
        </p:nvSpPr>
        <p:spPr>
          <a:xfrm rot="0">
            <a:off x="3346737" y="7525881"/>
            <a:ext cx="6251170" cy="358775"/>
          </a:xfrm>
          <a:prstGeom prst="rect">
            <a:avLst/>
          </a:prstGeom>
        </p:spPr>
        <p:txBody>
          <a:bodyPr anchor="t" rtlCol="false" tIns="0" lIns="0" bIns="0" rIns="0">
            <a:spAutoFit/>
          </a:bodyPr>
          <a:lstStyle/>
          <a:p>
            <a:pPr algn="l">
              <a:lnSpc>
                <a:spcPts val="2799"/>
              </a:lnSpc>
              <a:spcBef>
                <a:spcPct val="0"/>
              </a:spcBef>
            </a:pPr>
            <a:r>
              <a:rPr lang="en-US" b="true" sz="1999">
                <a:solidFill>
                  <a:srgbClr val="FFFFFF"/>
                </a:solidFill>
                <a:latin typeface="Poppins Bold"/>
                <a:ea typeface="Poppins Bold"/>
                <a:cs typeface="Poppins Bold"/>
                <a:sym typeface="Poppins Bold"/>
              </a:rPr>
              <a:t>Apa Masalah Utama yang Ditemukan? ⛈️ </a:t>
            </a:r>
          </a:p>
        </p:txBody>
      </p:sp>
      <p:grpSp>
        <p:nvGrpSpPr>
          <p:cNvPr name="Group 37" id="37"/>
          <p:cNvGrpSpPr/>
          <p:nvPr/>
        </p:nvGrpSpPr>
        <p:grpSpPr>
          <a:xfrm rot="0">
            <a:off x="1028700" y="1018092"/>
            <a:ext cx="2209576" cy="301642"/>
            <a:chOff x="0" y="0"/>
            <a:chExt cx="2946102" cy="402189"/>
          </a:xfrm>
        </p:grpSpPr>
        <p:sp>
          <p:nvSpPr>
            <p:cNvPr name="Freeform 38" id="38"/>
            <p:cNvSpPr/>
            <p:nvPr/>
          </p:nvSpPr>
          <p:spPr>
            <a:xfrm flipH="true" flipV="false" rot="0">
              <a:off x="0" y="0"/>
              <a:ext cx="642692" cy="388023"/>
            </a:xfrm>
            <a:custGeom>
              <a:avLst/>
              <a:gdLst/>
              <a:ahLst/>
              <a:cxnLst/>
              <a:rect r="r" b="b" t="t" l="l"/>
              <a:pathLst>
                <a:path h="388023" w="642692">
                  <a:moveTo>
                    <a:pt x="642692" y="0"/>
                  </a:moveTo>
                  <a:lnTo>
                    <a:pt x="0" y="0"/>
                  </a:lnTo>
                  <a:lnTo>
                    <a:pt x="0" y="388023"/>
                  </a:lnTo>
                  <a:lnTo>
                    <a:pt x="642692" y="388023"/>
                  </a:lnTo>
                  <a:lnTo>
                    <a:pt x="642692"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39" id="39"/>
            <p:cNvSpPr txBox="true"/>
            <p:nvPr/>
          </p:nvSpPr>
          <p:spPr>
            <a:xfrm rot="0">
              <a:off x="797689" y="-57128"/>
              <a:ext cx="2148412" cy="459317"/>
            </a:xfrm>
            <a:prstGeom prst="rect">
              <a:avLst/>
            </a:prstGeom>
          </p:spPr>
          <p:txBody>
            <a:bodyPr anchor="t" rtlCol="false" tIns="0" lIns="0" bIns="0" rIns="0">
              <a:spAutoFit/>
            </a:bodyPr>
            <a:lstStyle/>
            <a:p>
              <a:pPr algn="l" marL="0" indent="0" lvl="0">
                <a:lnSpc>
                  <a:spcPts val="2799"/>
                </a:lnSpc>
              </a:pPr>
              <a:r>
                <a:rPr lang="en-US" b="true" sz="1999">
                  <a:solidFill>
                    <a:srgbClr val="315D0D"/>
                  </a:solidFill>
                  <a:latin typeface="Poppins Bold"/>
                  <a:ea typeface="Poppins Bold"/>
                  <a:cs typeface="Poppins Bold"/>
                  <a:sym typeface="Poppins Bold"/>
                </a:rPr>
                <a:t>TaniCerdas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8423669" y="-6945756"/>
            <a:ext cx="1440663" cy="20088558"/>
            <a:chOff x="0" y="0"/>
            <a:chExt cx="379434" cy="5290814"/>
          </a:xfrm>
        </p:grpSpPr>
        <p:sp>
          <p:nvSpPr>
            <p:cNvPr name="Freeform 3" id="3"/>
            <p:cNvSpPr/>
            <p:nvPr/>
          </p:nvSpPr>
          <p:spPr>
            <a:xfrm flipH="false" flipV="false" rot="0">
              <a:off x="0" y="0"/>
              <a:ext cx="379434" cy="5290813"/>
            </a:xfrm>
            <a:custGeom>
              <a:avLst/>
              <a:gdLst/>
              <a:ahLst/>
              <a:cxnLst/>
              <a:rect r="r" b="b" t="t" l="l"/>
              <a:pathLst>
                <a:path h="5290813" w="379434">
                  <a:moveTo>
                    <a:pt x="0" y="0"/>
                  </a:moveTo>
                  <a:lnTo>
                    <a:pt x="379434" y="0"/>
                  </a:lnTo>
                  <a:lnTo>
                    <a:pt x="379434" y="5290813"/>
                  </a:lnTo>
                  <a:lnTo>
                    <a:pt x="0" y="5290813"/>
                  </a:lnTo>
                  <a:close/>
                </a:path>
              </a:pathLst>
            </a:custGeom>
            <a:gradFill rotWithShape="true">
              <a:gsLst>
                <a:gs pos="0">
                  <a:srgbClr val="2B7B13">
                    <a:alpha val="100000"/>
                  </a:srgbClr>
                </a:gs>
                <a:gs pos="100000">
                  <a:srgbClr val="0D3600">
                    <a:alpha val="100000"/>
                  </a:srgbClr>
                </a:gs>
              </a:gsLst>
              <a:lin ang="0"/>
            </a:gradFill>
          </p:spPr>
        </p:sp>
        <p:sp>
          <p:nvSpPr>
            <p:cNvPr name="TextBox 4" id="4"/>
            <p:cNvSpPr txBox="true"/>
            <p:nvPr/>
          </p:nvSpPr>
          <p:spPr>
            <a:xfrm>
              <a:off x="0" y="-57150"/>
              <a:ext cx="379434" cy="5347964"/>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7604227" y="2260759"/>
            <a:ext cx="3079547" cy="3079547"/>
            <a:chOff x="0" y="0"/>
            <a:chExt cx="7620000" cy="7620000"/>
          </a:xfrm>
        </p:grpSpPr>
        <p:sp>
          <p:nvSpPr>
            <p:cNvPr name="Freeform 6" id="6"/>
            <p:cNvSpPr/>
            <p:nvPr/>
          </p:nvSpPr>
          <p:spPr>
            <a:xfrm flipH="false" flipV="false" rot="0">
              <a:off x="0" y="0"/>
              <a:ext cx="7620000" cy="7620000"/>
            </a:xfrm>
            <a:custGeom>
              <a:avLst/>
              <a:gdLst/>
              <a:ahLst/>
              <a:cxnLst/>
              <a:rect r="r" b="b" t="t" l="l"/>
              <a:pathLst>
                <a:path h="7620000" w="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2"/>
              <a:stretch>
                <a:fillRect l="-33226" t="0" r="-144114" b="-84778"/>
              </a:stretch>
            </a:blipFill>
          </p:spPr>
        </p:sp>
      </p:grpSp>
      <p:sp>
        <p:nvSpPr>
          <p:cNvPr name="TextBox 7" id="7"/>
          <p:cNvSpPr txBox="true"/>
          <p:nvPr/>
        </p:nvSpPr>
        <p:spPr>
          <a:xfrm rot="0">
            <a:off x="4554227" y="977624"/>
            <a:ext cx="9179547" cy="1152525"/>
          </a:xfrm>
          <a:prstGeom prst="rect">
            <a:avLst/>
          </a:prstGeom>
        </p:spPr>
        <p:txBody>
          <a:bodyPr anchor="t" rtlCol="false" tIns="0" lIns="0" bIns="0" rIns="0">
            <a:spAutoFit/>
          </a:bodyPr>
          <a:lstStyle/>
          <a:p>
            <a:pPr algn="ctr" marL="0" indent="0" lvl="0">
              <a:lnSpc>
                <a:spcPts val="8474"/>
              </a:lnSpc>
            </a:pPr>
            <a:r>
              <a:rPr lang="en-US" b="true" sz="7500">
                <a:solidFill>
                  <a:srgbClr val="315D0D"/>
                </a:solidFill>
                <a:latin typeface="Poppins Bold"/>
                <a:ea typeface="Poppins Bold"/>
                <a:cs typeface="Poppins Bold"/>
                <a:sym typeface="Poppins Bold"/>
              </a:rPr>
              <a:t>Kata Mereka...</a:t>
            </a:r>
          </a:p>
        </p:txBody>
      </p:sp>
      <p:grpSp>
        <p:nvGrpSpPr>
          <p:cNvPr name="Group 8" id="8"/>
          <p:cNvGrpSpPr/>
          <p:nvPr/>
        </p:nvGrpSpPr>
        <p:grpSpPr>
          <a:xfrm rot="0">
            <a:off x="7963185" y="5526638"/>
            <a:ext cx="2357381" cy="656629"/>
            <a:chOff x="0" y="0"/>
            <a:chExt cx="620874" cy="172939"/>
          </a:xfrm>
        </p:grpSpPr>
        <p:sp>
          <p:nvSpPr>
            <p:cNvPr name="Freeform 9" id="9"/>
            <p:cNvSpPr/>
            <p:nvPr/>
          </p:nvSpPr>
          <p:spPr>
            <a:xfrm flipH="false" flipV="false" rot="0">
              <a:off x="0" y="0"/>
              <a:ext cx="620874" cy="172939"/>
            </a:xfrm>
            <a:custGeom>
              <a:avLst/>
              <a:gdLst/>
              <a:ahLst/>
              <a:cxnLst/>
              <a:rect r="r" b="b" t="t" l="l"/>
              <a:pathLst>
                <a:path h="172939" w="620874">
                  <a:moveTo>
                    <a:pt x="86470" y="0"/>
                  </a:moveTo>
                  <a:lnTo>
                    <a:pt x="534404" y="0"/>
                  </a:lnTo>
                  <a:cubicBezTo>
                    <a:pt x="557337" y="0"/>
                    <a:pt x="579331" y="9110"/>
                    <a:pt x="595548" y="25326"/>
                  </a:cubicBezTo>
                  <a:cubicBezTo>
                    <a:pt x="611764" y="41543"/>
                    <a:pt x="620874" y="63536"/>
                    <a:pt x="620874" y="86470"/>
                  </a:cubicBezTo>
                  <a:lnTo>
                    <a:pt x="620874" y="86470"/>
                  </a:lnTo>
                  <a:cubicBezTo>
                    <a:pt x="620874" y="109403"/>
                    <a:pt x="611764" y="131397"/>
                    <a:pt x="595548" y="147613"/>
                  </a:cubicBezTo>
                  <a:cubicBezTo>
                    <a:pt x="579331" y="163829"/>
                    <a:pt x="557337" y="172939"/>
                    <a:pt x="534404" y="172939"/>
                  </a:cubicBezTo>
                  <a:lnTo>
                    <a:pt x="86470" y="172939"/>
                  </a:lnTo>
                  <a:cubicBezTo>
                    <a:pt x="63536" y="172939"/>
                    <a:pt x="41543" y="163829"/>
                    <a:pt x="25326" y="147613"/>
                  </a:cubicBezTo>
                  <a:cubicBezTo>
                    <a:pt x="9110" y="131397"/>
                    <a:pt x="0" y="109403"/>
                    <a:pt x="0" y="86470"/>
                  </a:cubicBezTo>
                  <a:lnTo>
                    <a:pt x="0" y="86470"/>
                  </a:lnTo>
                  <a:cubicBezTo>
                    <a:pt x="0" y="63536"/>
                    <a:pt x="9110" y="41543"/>
                    <a:pt x="25326" y="25326"/>
                  </a:cubicBezTo>
                  <a:cubicBezTo>
                    <a:pt x="41543" y="9110"/>
                    <a:pt x="63536" y="0"/>
                    <a:pt x="86470" y="0"/>
                  </a:cubicBezTo>
                  <a:close/>
                </a:path>
              </a:pathLst>
            </a:custGeom>
            <a:solidFill>
              <a:srgbClr val="FF5400"/>
            </a:solidFill>
          </p:spPr>
        </p:sp>
        <p:sp>
          <p:nvSpPr>
            <p:cNvPr name="TextBox 10" id="10"/>
            <p:cNvSpPr txBox="true"/>
            <p:nvPr/>
          </p:nvSpPr>
          <p:spPr>
            <a:xfrm>
              <a:off x="0" y="-57150"/>
              <a:ext cx="620874" cy="230089"/>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7967434" y="5647006"/>
            <a:ext cx="2353132"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Olivia Wilson</a:t>
            </a:r>
          </a:p>
        </p:txBody>
      </p:sp>
      <p:grpSp>
        <p:nvGrpSpPr>
          <p:cNvPr name="Group 12" id="12"/>
          <p:cNvGrpSpPr/>
          <p:nvPr/>
        </p:nvGrpSpPr>
        <p:grpSpPr>
          <a:xfrm rot="0">
            <a:off x="12405108" y="2260759"/>
            <a:ext cx="3079547" cy="3079547"/>
            <a:chOff x="0" y="0"/>
            <a:chExt cx="7620000" cy="7620000"/>
          </a:xfrm>
        </p:grpSpPr>
        <p:sp>
          <p:nvSpPr>
            <p:cNvPr name="Freeform 13" id="13"/>
            <p:cNvSpPr/>
            <p:nvPr/>
          </p:nvSpPr>
          <p:spPr>
            <a:xfrm flipH="false" flipV="false" rot="0">
              <a:off x="0" y="0"/>
              <a:ext cx="7620000" cy="7620000"/>
            </a:xfrm>
            <a:custGeom>
              <a:avLst/>
              <a:gdLst/>
              <a:ahLst/>
              <a:cxnLst/>
              <a:rect r="r" b="b" t="t" l="l"/>
              <a:pathLst>
                <a:path h="7620000" w="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3"/>
              <a:stretch>
                <a:fillRect l="-25628" t="-16903" r="-92796" b="-28621"/>
              </a:stretch>
            </a:blipFill>
          </p:spPr>
        </p:sp>
      </p:grpSp>
      <p:grpSp>
        <p:nvGrpSpPr>
          <p:cNvPr name="Group 14" id="14"/>
          <p:cNvGrpSpPr/>
          <p:nvPr/>
        </p:nvGrpSpPr>
        <p:grpSpPr>
          <a:xfrm rot="0">
            <a:off x="2643730" y="2260759"/>
            <a:ext cx="3079547" cy="3079547"/>
            <a:chOff x="0" y="0"/>
            <a:chExt cx="7620000" cy="7620000"/>
          </a:xfrm>
        </p:grpSpPr>
        <p:sp>
          <p:nvSpPr>
            <p:cNvPr name="Freeform 15" id="15"/>
            <p:cNvSpPr/>
            <p:nvPr/>
          </p:nvSpPr>
          <p:spPr>
            <a:xfrm flipH="false" flipV="false" rot="0">
              <a:off x="0" y="0"/>
              <a:ext cx="7620000" cy="7620000"/>
            </a:xfrm>
            <a:custGeom>
              <a:avLst/>
              <a:gdLst/>
              <a:ahLst/>
              <a:cxnLst/>
              <a:rect r="r" b="b" t="t" l="l"/>
              <a:pathLst>
                <a:path h="7620000" w="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4"/>
              <a:stretch>
                <a:fillRect l="-47571" t="0" r="-90862" b="-65711"/>
              </a:stretch>
            </a:blipFill>
          </p:spPr>
        </p:sp>
      </p:grpSp>
      <p:grpSp>
        <p:nvGrpSpPr>
          <p:cNvPr name="Group 16" id="16"/>
          <p:cNvGrpSpPr/>
          <p:nvPr/>
        </p:nvGrpSpPr>
        <p:grpSpPr>
          <a:xfrm rot="0">
            <a:off x="12766191" y="5526638"/>
            <a:ext cx="2357381" cy="656629"/>
            <a:chOff x="0" y="0"/>
            <a:chExt cx="620874" cy="172939"/>
          </a:xfrm>
        </p:grpSpPr>
        <p:sp>
          <p:nvSpPr>
            <p:cNvPr name="Freeform 17" id="17"/>
            <p:cNvSpPr/>
            <p:nvPr/>
          </p:nvSpPr>
          <p:spPr>
            <a:xfrm flipH="false" flipV="false" rot="0">
              <a:off x="0" y="0"/>
              <a:ext cx="620874" cy="172939"/>
            </a:xfrm>
            <a:custGeom>
              <a:avLst/>
              <a:gdLst/>
              <a:ahLst/>
              <a:cxnLst/>
              <a:rect r="r" b="b" t="t" l="l"/>
              <a:pathLst>
                <a:path h="172939" w="620874">
                  <a:moveTo>
                    <a:pt x="86470" y="0"/>
                  </a:moveTo>
                  <a:lnTo>
                    <a:pt x="534404" y="0"/>
                  </a:lnTo>
                  <a:cubicBezTo>
                    <a:pt x="557337" y="0"/>
                    <a:pt x="579331" y="9110"/>
                    <a:pt x="595548" y="25326"/>
                  </a:cubicBezTo>
                  <a:cubicBezTo>
                    <a:pt x="611764" y="41543"/>
                    <a:pt x="620874" y="63536"/>
                    <a:pt x="620874" y="86470"/>
                  </a:cubicBezTo>
                  <a:lnTo>
                    <a:pt x="620874" y="86470"/>
                  </a:lnTo>
                  <a:cubicBezTo>
                    <a:pt x="620874" y="109403"/>
                    <a:pt x="611764" y="131397"/>
                    <a:pt x="595548" y="147613"/>
                  </a:cubicBezTo>
                  <a:cubicBezTo>
                    <a:pt x="579331" y="163829"/>
                    <a:pt x="557337" y="172939"/>
                    <a:pt x="534404" y="172939"/>
                  </a:cubicBezTo>
                  <a:lnTo>
                    <a:pt x="86470" y="172939"/>
                  </a:lnTo>
                  <a:cubicBezTo>
                    <a:pt x="63536" y="172939"/>
                    <a:pt x="41543" y="163829"/>
                    <a:pt x="25326" y="147613"/>
                  </a:cubicBezTo>
                  <a:cubicBezTo>
                    <a:pt x="9110" y="131397"/>
                    <a:pt x="0" y="109403"/>
                    <a:pt x="0" y="86470"/>
                  </a:cubicBezTo>
                  <a:lnTo>
                    <a:pt x="0" y="86470"/>
                  </a:lnTo>
                  <a:cubicBezTo>
                    <a:pt x="0" y="63536"/>
                    <a:pt x="9110" y="41543"/>
                    <a:pt x="25326" y="25326"/>
                  </a:cubicBezTo>
                  <a:cubicBezTo>
                    <a:pt x="41543" y="9110"/>
                    <a:pt x="63536" y="0"/>
                    <a:pt x="86470" y="0"/>
                  </a:cubicBezTo>
                  <a:close/>
                </a:path>
              </a:pathLst>
            </a:custGeom>
            <a:solidFill>
              <a:srgbClr val="FF5400"/>
            </a:solidFill>
          </p:spPr>
        </p:sp>
        <p:sp>
          <p:nvSpPr>
            <p:cNvPr name="TextBox 18" id="18"/>
            <p:cNvSpPr txBox="true"/>
            <p:nvPr/>
          </p:nvSpPr>
          <p:spPr>
            <a:xfrm>
              <a:off x="0" y="-57150"/>
              <a:ext cx="620874" cy="230089"/>
            </a:xfrm>
            <a:prstGeom prst="rect">
              <a:avLst/>
            </a:prstGeom>
          </p:spPr>
          <p:txBody>
            <a:bodyPr anchor="ctr" rtlCol="false" tIns="50800" lIns="50800" bIns="50800" rIns="50800"/>
            <a:lstStyle/>
            <a:p>
              <a:pPr algn="ctr">
                <a:lnSpc>
                  <a:spcPts val="2799"/>
                </a:lnSpc>
              </a:pPr>
            </a:p>
          </p:txBody>
        </p:sp>
      </p:grpSp>
      <p:sp>
        <p:nvSpPr>
          <p:cNvPr name="TextBox 19" id="19"/>
          <p:cNvSpPr txBox="true"/>
          <p:nvPr/>
        </p:nvSpPr>
        <p:spPr>
          <a:xfrm rot="0">
            <a:off x="12770440" y="5647006"/>
            <a:ext cx="2353132"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Chiaki Sato</a:t>
            </a:r>
          </a:p>
        </p:txBody>
      </p:sp>
      <p:grpSp>
        <p:nvGrpSpPr>
          <p:cNvPr name="Group 20" id="20"/>
          <p:cNvGrpSpPr/>
          <p:nvPr/>
        </p:nvGrpSpPr>
        <p:grpSpPr>
          <a:xfrm rot="0">
            <a:off x="3004813" y="5526638"/>
            <a:ext cx="2357381" cy="656629"/>
            <a:chOff x="0" y="0"/>
            <a:chExt cx="620874" cy="172939"/>
          </a:xfrm>
        </p:grpSpPr>
        <p:sp>
          <p:nvSpPr>
            <p:cNvPr name="Freeform 21" id="21"/>
            <p:cNvSpPr/>
            <p:nvPr/>
          </p:nvSpPr>
          <p:spPr>
            <a:xfrm flipH="false" flipV="false" rot="0">
              <a:off x="0" y="0"/>
              <a:ext cx="620874" cy="172939"/>
            </a:xfrm>
            <a:custGeom>
              <a:avLst/>
              <a:gdLst/>
              <a:ahLst/>
              <a:cxnLst/>
              <a:rect r="r" b="b" t="t" l="l"/>
              <a:pathLst>
                <a:path h="172939" w="620874">
                  <a:moveTo>
                    <a:pt x="86470" y="0"/>
                  </a:moveTo>
                  <a:lnTo>
                    <a:pt x="534404" y="0"/>
                  </a:lnTo>
                  <a:cubicBezTo>
                    <a:pt x="557337" y="0"/>
                    <a:pt x="579331" y="9110"/>
                    <a:pt x="595548" y="25326"/>
                  </a:cubicBezTo>
                  <a:cubicBezTo>
                    <a:pt x="611764" y="41543"/>
                    <a:pt x="620874" y="63536"/>
                    <a:pt x="620874" y="86470"/>
                  </a:cubicBezTo>
                  <a:lnTo>
                    <a:pt x="620874" y="86470"/>
                  </a:lnTo>
                  <a:cubicBezTo>
                    <a:pt x="620874" y="109403"/>
                    <a:pt x="611764" y="131397"/>
                    <a:pt x="595548" y="147613"/>
                  </a:cubicBezTo>
                  <a:cubicBezTo>
                    <a:pt x="579331" y="163829"/>
                    <a:pt x="557337" y="172939"/>
                    <a:pt x="534404" y="172939"/>
                  </a:cubicBezTo>
                  <a:lnTo>
                    <a:pt x="86470" y="172939"/>
                  </a:lnTo>
                  <a:cubicBezTo>
                    <a:pt x="63536" y="172939"/>
                    <a:pt x="41543" y="163829"/>
                    <a:pt x="25326" y="147613"/>
                  </a:cubicBezTo>
                  <a:cubicBezTo>
                    <a:pt x="9110" y="131397"/>
                    <a:pt x="0" y="109403"/>
                    <a:pt x="0" y="86470"/>
                  </a:cubicBezTo>
                  <a:lnTo>
                    <a:pt x="0" y="86470"/>
                  </a:lnTo>
                  <a:cubicBezTo>
                    <a:pt x="0" y="63536"/>
                    <a:pt x="9110" y="41543"/>
                    <a:pt x="25326" y="25326"/>
                  </a:cubicBezTo>
                  <a:cubicBezTo>
                    <a:pt x="41543" y="9110"/>
                    <a:pt x="63536" y="0"/>
                    <a:pt x="86470" y="0"/>
                  </a:cubicBezTo>
                  <a:close/>
                </a:path>
              </a:pathLst>
            </a:custGeom>
            <a:solidFill>
              <a:srgbClr val="FF5400"/>
            </a:solidFill>
          </p:spPr>
        </p:sp>
        <p:sp>
          <p:nvSpPr>
            <p:cNvPr name="TextBox 22" id="22"/>
            <p:cNvSpPr txBox="true"/>
            <p:nvPr/>
          </p:nvSpPr>
          <p:spPr>
            <a:xfrm>
              <a:off x="0" y="-57150"/>
              <a:ext cx="620874" cy="230089"/>
            </a:xfrm>
            <a:prstGeom prst="rect">
              <a:avLst/>
            </a:prstGeom>
          </p:spPr>
          <p:txBody>
            <a:bodyPr anchor="ctr" rtlCol="false" tIns="50800" lIns="50800" bIns="50800" rIns="50800"/>
            <a:lstStyle/>
            <a:p>
              <a:pPr algn="ctr">
                <a:lnSpc>
                  <a:spcPts val="2799"/>
                </a:lnSpc>
              </a:pPr>
            </a:p>
          </p:txBody>
        </p:sp>
      </p:grpSp>
      <p:sp>
        <p:nvSpPr>
          <p:cNvPr name="TextBox 23" id="23"/>
          <p:cNvSpPr txBox="true"/>
          <p:nvPr/>
        </p:nvSpPr>
        <p:spPr>
          <a:xfrm rot="0">
            <a:off x="3009062" y="5647006"/>
            <a:ext cx="2353132" cy="358742"/>
          </a:xfrm>
          <a:prstGeom prst="rect">
            <a:avLst/>
          </a:prstGeom>
        </p:spPr>
        <p:txBody>
          <a:bodyPr anchor="t" rtlCol="false" tIns="0" lIns="0" bIns="0" rIns="0">
            <a:spAutoFit/>
          </a:bodyPr>
          <a:lstStyle/>
          <a:p>
            <a:pPr algn="ctr">
              <a:lnSpc>
                <a:spcPts val="2799"/>
              </a:lnSpc>
              <a:spcBef>
                <a:spcPct val="0"/>
              </a:spcBef>
            </a:pPr>
            <a:r>
              <a:rPr lang="en-US" sz="1999">
                <a:solidFill>
                  <a:srgbClr val="FFFFFF"/>
                </a:solidFill>
                <a:latin typeface="Poppins"/>
                <a:ea typeface="Poppins"/>
                <a:cs typeface="Poppins"/>
                <a:sym typeface="Poppins"/>
              </a:rPr>
              <a:t>Benjamin Shah</a:t>
            </a:r>
          </a:p>
        </p:txBody>
      </p:sp>
      <p:sp>
        <p:nvSpPr>
          <p:cNvPr name="Freeform 24" id="24"/>
          <p:cNvSpPr/>
          <p:nvPr/>
        </p:nvSpPr>
        <p:spPr>
          <a:xfrm flipH="false" flipV="false" rot="-3190141">
            <a:off x="16597699" y="1743916"/>
            <a:ext cx="2750688" cy="4956194"/>
          </a:xfrm>
          <a:custGeom>
            <a:avLst/>
            <a:gdLst/>
            <a:ahLst/>
            <a:cxnLst/>
            <a:rect r="r" b="b" t="t" l="l"/>
            <a:pathLst>
              <a:path h="4956194" w="2750688">
                <a:moveTo>
                  <a:pt x="0" y="0"/>
                </a:moveTo>
                <a:lnTo>
                  <a:pt x="2750687" y="0"/>
                </a:lnTo>
                <a:lnTo>
                  <a:pt x="2750687" y="4956194"/>
                </a:lnTo>
                <a:lnTo>
                  <a:pt x="0" y="4956194"/>
                </a:lnTo>
                <a:lnTo>
                  <a:pt x="0" y="0"/>
                </a:lnTo>
                <a:close/>
              </a:path>
            </a:pathLst>
          </a:custGeom>
          <a:blipFill>
            <a:blip r:embed="rId5"/>
            <a:stretch>
              <a:fillRect l="0" t="0" r="0" b="0"/>
            </a:stretch>
          </a:blipFill>
        </p:spPr>
      </p:sp>
      <p:sp>
        <p:nvSpPr>
          <p:cNvPr name="Freeform 25" id="25"/>
          <p:cNvSpPr/>
          <p:nvPr/>
        </p:nvSpPr>
        <p:spPr>
          <a:xfrm flipH="true" flipV="false" rot="2700000">
            <a:off x="-1089934" y="5102609"/>
            <a:ext cx="2750688" cy="4956194"/>
          </a:xfrm>
          <a:custGeom>
            <a:avLst/>
            <a:gdLst/>
            <a:ahLst/>
            <a:cxnLst/>
            <a:rect r="r" b="b" t="t" l="l"/>
            <a:pathLst>
              <a:path h="4956194" w="2750688">
                <a:moveTo>
                  <a:pt x="2750688" y="0"/>
                </a:moveTo>
                <a:lnTo>
                  <a:pt x="0" y="0"/>
                </a:lnTo>
                <a:lnTo>
                  <a:pt x="0" y="4956194"/>
                </a:lnTo>
                <a:lnTo>
                  <a:pt x="2750688" y="4956194"/>
                </a:lnTo>
                <a:lnTo>
                  <a:pt x="2750688" y="0"/>
                </a:lnTo>
                <a:close/>
              </a:path>
            </a:pathLst>
          </a:custGeom>
          <a:blipFill>
            <a:blip r:embed="rId5"/>
            <a:stretch>
              <a:fillRect l="0" t="0" r="0" b="0"/>
            </a:stretch>
          </a:blipFill>
        </p:spPr>
      </p:sp>
      <p:grpSp>
        <p:nvGrpSpPr>
          <p:cNvPr name="Group 26" id="26"/>
          <p:cNvGrpSpPr/>
          <p:nvPr/>
        </p:nvGrpSpPr>
        <p:grpSpPr>
          <a:xfrm rot="0">
            <a:off x="6825809" y="6430917"/>
            <a:ext cx="4636381" cy="2845498"/>
            <a:chOff x="0" y="0"/>
            <a:chExt cx="641784" cy="393884"/>
          </a:xfrm>
        </p:grpSpPr>
        <p:sp>
          <p:nvSpPr>
            <p:cNvPr name="Freeform 27" id="27"/>
            <p:cNvSpPr/>
            <p:nvPr/>
          </p:nvSpPr>
          <p:spPr>
            <a:xfrm flipH="false" flipV="false" rot="0">
              <a:off x="0" y="0"/>
              <a:ext cx="641784" cy="393884"/>
            </a:xfrm>
            <a:custGeom>
              <a:avLst/>
              <a:gdLst/>
              <a:ahLst/>
              <a:cxnLst/>
              <a:rect r="r" b="b" t="t" l="l"/>
              <a:pathLst>
                <a:path h="393884" w="641784">
                  <a:moveTo>
                    <a:pt x="121897" y="0"/>
                  </a:moveTo>
                  <a:lnTo>
                    <a:pt x="519887" y="0"/>
                  </a:lnTo>
                  <a:cubicBezTo>
                    <a:pt x="587209" y="0"/>
                    <a:pt x="641784" y="54575"/>
                    <a:pt x="641784" y="121897"/>
                  </a:cubicBezTo>
                  <a:lnTo>
                    <a:pt x="641784" y="271987"/>
                  </a:lnTo>
                  <a:cubicBezTo>
                    <a:pt x="641784" y="339309"/>
                    <a:pt x="587209" y="393884"/>
                    <a:pt x="519887" y="393884"/>
                  </a:cubicBezTo>
                  <a:lnTo>
                    <a:pt x="121897" y="393884"/>
                  </a:lnTo>
                  <a:cubicBezTo>
                    <a:pt x="54575" y="393884"/>
                    <a:pt x="0" y="339309"/>
                    <a:pt x="0" y="271987"/>
                  </a:cubicBezTo>
                  <a:lnTo>
                    <a:pt x="0" y="121897"/>
                  </a:lnTo>
                  <a:cubicBezTo>
                    <a:pt x="0" y="54575"/>
                    <a:pt x="54575" y="0"/>
                    <a:pt x="121897" y="0"/>
                  </a:cubicBezTo>
                  <a:close/>
                </a:path>
              </a:pathLst>
            </a:custGeom>
            <a:gradFill rotWithShape="true">
              <a:gsLst>
                <a:gs pos="0">
                  <a:srgbClr val="2B7B13">
                    <a:alpha val="100000"/>
                  </a:srgbClr>
                </a:gs>
                <a:gs pos="100000">
                  <a:srgbClr val="0D3600">
                    <a:alpha val="100000"/>
                  </a:srgbClr>
                </a:gs>
              </a:gsLst>
              <a:lin ang="0"/>
            </a:gradFill>
          </p:spPr>
        </p:sp>
        <p:sp>
          <p:nvSpPr>
            <p:cNvPr name="TextBox 28" id="28"/>
            <p:cNvSpPr txBox="true"/>
            <p:nvPr/>
          </p:nvSpPr>
          <p:spPr>
            <a:xfrm>
              <a:off x="0" y="-57150"/>
              <a:ext cx="641784" cy="451034"/>
            </a:xfrm>
            <a:prstGeom prst="rect">
              <a:avLst/>
            </a:prstGeom>
          </p:spPr>
          <p:txBody>
            <a:bodyPr anchor="ctr" rtlCol="false" tIns="50800" lIns="50800" bIns="50800" rIns="50800"/>
            <a:lstStyle/>
            <a:p>
              <a:pPr algn="ctr">
                <a:lnSpc>
                  <a:spcPts val="2799"/>
                </a:lnSpc>
              </a:pPr>
            </a:p>
          </p:txBody>
        </p:sp>
      </p:grpSp>
      <p:sp>
        <p:nvSpPr>
          <p:cNvPr name="TextBox 29" id="29"/>
          <p:cNvSpPr txBox="true"/>
          <p:nvPr/>
        </p:nvSpPr>
        <p:spPr>
          <a:xfrm rot="0">
            <a:off x="7121960" y="6721778"/>
            <a:ext cx="4044080" cy="21399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"Saya sering khawatir kalau hujan tidak turun, tanah jadi terlalu kering, tapi kalau menyiram terus-terusan, boros air dan biaya listrik."</a:t>
            </a:r>
          </a:p>
        </p:txBody>
      </p:sp>
      <p:grpSp>
        <p:nvGrpSpPr>
          <p:cNvPr name="Group 30" id="30"/>
          <p:cNvGrpSpPr/>
          <p:nvPr/>
        </p:nvGrpSpPr>
        <p:grpSpPr>
          <a:xfrm rot="0">
            <a:off x="2432621" y="6430917"/>
            <a:ext cx="3501764" cy="2845498"/>
            <a:chOff x="0" y="0"/>
            <a:chExt cx="484726" cy="393884"/>
          </a:xfrm>
        </p:grpSpPr>
        <p:sp>
          <p:nvSpPr>
            <p:cNvPr name="Freeform 31" id="31"/>
            <p:cNvSpPr/>
            <p:nvPr/>
          </p:nvSpPr>
          <p:spPr>
            <a:xfrm flipH="false" flipV="false" rot="0">
              <a:off x="0" y="0"/>
              <a:ext cx="484726" cy="393884"/>
            </a:xfrm>
            <a:custGeom>
              <a:avLst/>
              <a:gdLst/>
              <a:ahLst/>
              <a:cxnLst/>
              <a:rect r="r" b="b" t="t" l="l"/>
              <a:pathLst>
                <a:path h="393884" w="484726">
                  <a:moveTo>
                    <a:pt x="161393" y="0"/>
                  </a:moveTo>
                  <a:lnTo>
                    <a:pt x="323333" y="0"/>
                  </a:lnTo>
                  <a:cubicBezTo>
                    <a:pt x="366138" y="0"/>
                    <a:pt x="407188" y="17004"/>
                    <a:pt x="437456" y="47271"/>
                  </a:cubicBezTo>
                  <a:cubicBezTo>
                    <a:pt x="467723" y="77538"/>
                    <a:pt x="484726" y="118589"/>
                    <a:pt x="484726" y="161393"/>
                  </a:cubicBezTo>
                  <a:lnTo>
                    <a:pt x="484726" y="232491"/>
                  </a:lnTo>
                  <a:cubicBezTo>
                    <a:pt x="484726" y="275295"/>
                    <a:pt x="467723" y="316346"/>
                    <a:pt x="437456" y="346613"/>
                  </a:cubicBezTo>
                  <a:cubicBezTo>
                    <a:pt x="407188" y="376880"/>
                    <a:pt x="366138" y="393884"/>
                    <a:pt x="323333" y="393884"/>
                  </a:cubicBezTo>
                  <a:lnTo>
                    <a:pt x="161393" y="393884"/>
                  </a:lnTo>
                  <a:cubicBezTo>
                    <a:pt x="118589" y="393884"/>
                    <a:pt x="77538" y="376880"/>
                    <a:pt x="47271" y="346613"/>
                  </a:cubicBezTo>
                  <a:cubicBezTo>
                    <a:pt x="17004" y="316346"/>
                    <a:pt x="0" y="275295"/>
                    <a:pt x="0" y="232491"/>
                  </a:cubicBezTo>
                  <a:lnTo>
                    <a:pt x="0" y="161393"/>
                  </a:lnTo>
                  <a:cubicBezTo>
                    <a:pt x="0" y="118589"/>
                    <a:pt x="17004" y="77538"/>
                    <a:pt x="47271" y="47271"/>
                  </a:cubicBezTo>
                  <a:cubicBezTo>
                    <a:pt x="77538" y="17004"/>
                    <a:pt x="118589" y="0"/>
                    <a:pt x="161393" y="0"/>
                  </a:cubicBezTo>
                  <a:close/>
                </a:path>
              </a:pathLst>
            </a:custGeom>
            <a:gradFill rotWithShape="true">
              <a:gsLst>
                <a:gs pos="0">
                  <a:srgbClr val="2B7B13">
                    <a:alpha val="100000"/>
                  </a:srgbClr>
                </a:gs>
                <a:gs pos="100000">
                  <a:srgbClr val="0D3600">
                    <a:alpha val="100000"/>
                  </a:srgbClr>
                </a:gs>
              </a:gsLst>
              <a:lin ang="0"/>
            </a:gradFill>
          </p:spPr>
        </p:sp>
        <p:sp>
          <p:nvSpPr>
            <p:cNvPr name="TextBox 32" id="32"/>
            <p:cNvSpPr txBox="true"/>
            <p:nvPr/>
          </p:nvSpPr>
          <p:spPr>
            <a:xfrm>
              <a:off x="0" y="-57150"/>
              <a:ext cx="484726" cy="451034"/>
            </a:xfrm>
            <a:prstGeom prst="rect">
              <a:avLst/>
            </a:prstGeom>
          </p:spPr>
          <p:txBody>
            <a:bodyPr anchor="ctr" rtlCol="false" tIns="50800" lIns="50800" bIns="50800" rIns="50800"/>
            <a:lstStyle/>
            <a:p>
              <a:pPr algn="ctr">
                <a:lnSpc>
                  <a:spcPts val="2799"/>
                </a:lnSpc>
              </a:pPr>
            </a:p>
          </p:txBody>
        </p:sp>
      </p:grpSp>
      <p:sp>
        <p:nvSpPr>
          <p:cNvPr name="TextBox 33" id="33"/>
          <p:cNvSpPr txBox="true"/>
          <p:nvPr/>
        </p:nvSpPr>
        <p:spPr>
          <a:xfrm rot="0">
            <a:off x="2924414" y="6936091"/>
            <a:ext cx="2518178" cy="1711325"/>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"Sulit untuk tahu kapan waktu yang paling pas untuk memberi pupuk."</a:t>
            </a:r>
          </a:p>
        </p:txBody>
      </p:sp>
      <p:grpSp>
        <p:nvGrpSpPr>
          <p:cNvPr name="Group 34" id="34"/>
          <p:cNvGrpSpPr/>
          <p:nvPr/>
        </p:nvGrpSpPr>
        <p:grpSpPr>
          <a:xfrm rot="0">
            <a:off x="12194000" y="6412802"/>
            <a:ext cx="3501764" cy="2845498"/>
            <a:chOff x="0" y="0"/>
            <a:chExt cx="484726" cy="393884"/>
          </a:xfrm>
        </p:grpSpPr>
        <p:sp>
          <p:nvSpPr>
            <p:cNvPr name="Freeform 35" id="35"/>
            <p:cNvSpPr/>
            <p:nvPr/>
          </p:nvSpPr>
          <p:spPr>
            <a:xfrm flipH="false" flipV="false" rot="0">
              <a:off x="0" y="0"/>
              <a:ext cx="484726" cy="393884"/>
            </a:xfrm>
            <a:custGeom>
              <a:avLst/>
              <a:gdLst/>
              <a:ahLst/>
              <a:cxnLst/>
              <a:rect r="r" b="b" t="t" l="l"/>
              <a:pathLst>
                <a:path h="393884" w="484726">
                  <a:moveTo>
                    <a:pt x="161393" y="0"/>
                  </a:moveTo>
                  <a:lnTo>
                    <a:pt x="323333" y="0"/>
                  </a:lnTo>
                  <a:cubicBezTo>
                    <a:pt x="366138" y="0"/>
                    <a:pt x="407188" y="17004"/>
                    <a:pt x="437456" y="47271"/>
                  </a:cubicBezTo>
                  <a:cubicBezTo>
                    <a:pt x="467723" y="77538"/>
                    <a:pt x="484726" y="118589"/>
                    <a:pt x="484726" y="161393"/>
                  </a:cubicBezTo>
                  <a:lnTo>
                    <a:pt x="484726" y="232491"/>
                  </a:lnTo>
                  <a:cubicBezTo>
                    <a:pt x="484726" y="275295"/>
                    <a:pt x="467723" y="316346"/>
                    <a:pt x="437456" y="346613"/>
                  </a:cubicBezTo>
                  <a:cubicBezTo>
                    <a:pt x="407188" y="376880"/>
                    <a:pt x="366138" y="393884"/>
                    <a:pt x="323333" y="393884"/>
                  </a:cubicBezTo>
                  <a:lnTo>
                    <a:pt x="161393" y="393884"/>
                  </a:lnTo>
                  <a:cubicBezTo>
                    <a:pt x="118589" y="393884"/>
                    <a:pt x="77538" y="376880"/>
                    <a:pt x="47271" y="346613"/>
                  </a:cubicBezTo>
                  <a:cubicBezTo>
                    <a:pt x="17004" y="316346"/>
                    <a:pt x="0" y="275295"/>
                    <a:pt x="0" y="232491"/>
                  </a:cubicBezTo>
                  <a:lnTo>
                    <a:pt x="0" y="161393"/>
                  </a:lnTo>
                  <a:cubicBezTo>
                    <a:pt x="0" y="118589"/>
                    <a:pt x="17004" y="77538"/>
                    <a:pt x="47271" y="47271"/>
                  </a:cubicBezTo>
                  <a:cubicBezTo>
                    <a:pt x="77538" y="17004"/>
                    <a:pt x="118589" y="0"/>
                    <a:pt x="161393" y="0"/>
                  </a:cubicBezTo>
                  <a:close/>
                </a:path>
              </a:pathLst>
            </a:custGeom>
            <a:gradFill rotWithShape="true">
              <a:gsLst>
                <a:gs pos="0">
                  <a:srgbClr val="2B7B13">
                    <a:alpha val="100000"/>
                  </a:srgbClr>
                </a:gs>
                <a:gs pos="100000">
                  <a:srgbClr val="0D3600">
                    <a:alpha val="100000"/>
                  </a:srgbClr>
                </a:gs>
              </a:gsLst>
              <a:lin ang="0"/>
            </a:gradFill>
          </p:spPr>
        </p:sp>
        <p:sp>
          <p:nvSpPr>
            <p:cNvPr name="TextBox 36" id="36"/>
            <p:cNvSpPr txBox="true"/>
            <p:nvPr/>
          </p:nvSpPr>
          <p:spPr>
            <a:xfrm>
              <a:off x="0" y="-57150"/>
              <a:ext cx="484726" cy="451034"/>
            </a:xfrm>
            <a:prstGeom prst="rect">
              <a:avLst/>
            </a:prstGeom>
          </p:spPr>
          <p:txBody>
            <a:bodyPr anchor="ctr" rtlCol="false" tIns="50800" lIns="50800" bIns="50800" rIns="50800"/>
            <a:lstStyle/>
            <a:p>
              <a:pPr algn="ctr">
                <a:lnSpc>
                  <a:spcPts val="2799"/>
                </a:lnSpc>
              </a:pPr>
            </a:p>
          </p:txBody>
        </p:sp>
      </p:grpSp>
      <p:sp>
        <p:nvSpPr>
          <p:cNvPr name="TextBox 37" id="37"/>
          <p:cNvSpPr txBox="true"/>
          <p:nvPr/>
        </p:nvSpPr>
        <p:spPr>
          <a:xfrm rot="0">
            <a:off x="12685793" y="6707840"/>
            <a:ext cx="2518178" cy="2139950"/>
          </a:xfrm>
          <a:prstGeom prst="rect">
            <a:avLst/>
          </a:prstGeom>
        </p:spPr>
        <p:txBody>
          <a:bodyPr anchor="t" rtlCol="false" tIns="0" lIns="0" bIns="0" rIns="0">
            <a:spAutoFit/>
          </a:bodyPr>
          <a:lstStyle/>
          <a:p>
            <a:pPr algn="ctr">
              <a:lnSpc>
                <a:spcPts val="3400"/>
              </a:lnSpc>
            </a:pPr>
            <a:r>
              <a:rPr lang="en-US" sz="2000">
                <a:solidFill>
                  <a:srgbClr val="FFFFFF"/>
                </a:solidFill>
                <a:latin typeface="Poppins"/>
                <a:ea typeface="Poppins"/>
                <a:cs typeface="Poppins"/>
                <a:sym typeface="Poppins"/>
              </a:rPr>
              <a:t>"Lahan saya cukup luas, mengecek semuanya setiap hari sangat melelahkan."</a:t>
            </a:r>
          </a:p>
        </p:txBody>
      </p:sp>
      <p:grpSp>
        <p:nvGrpSpPr>
          <p:cNvPr name="Group 38" id="38"/>
          <p:cNvGrpSpPr/>
          <p:nvPr/>
        </p:nvGrpSpPr>
        <p:grpSpPr>
          <a:xfrm rot="0">
            <a:off x="1028700" y="1018092"/>
            <a:ext cx="2209576" cy="301642"/>
            <a:chOff x="0" y="0"/>
            <a:chExt cx="2946102" cy="402189"/>
          </a:xfrm>
        </p:grpSpPr>
        <p:sp>
          <p:nvSpPr>
            <p:cNvPr name="Freeform 39" id="39"/>
            <p:cNvSpPr/>
            <p:nvPr/>
          </p:nvSpPr>
          <p:spPr>
            <a:xfrm flipH="true" flipV="false" rot="0">
              <a:off x="0" y="0"/>
              <a:ext cx="642692" cy="388023"/>
            </a:xfrm>
            <a:custGeom>
              <a:avLst/>
              <a:gdLst/>
              <a:ahLst/>
              <a:cxnLst/>
              <a:rect r="r" b="b" t="t" l="l"/>
              <a:pathLst>
                <a:path h="388023" w="642692">
                  <a:moveTo>
                    <a:pt x="642692" y="0"/>
                  </a:moveTo>
                  <a:lnTo>
                    <a:pt x="0" y="0"/>
                  </a:lnTo>
                  <a:lnTo>
                    <a:pt x="0" y="388023"/>
                  </a:lnTo>
                  <a:lnTo>
                    <a:pt x="642692" y="388023"/>
                  </a:lnTo>
                  <a:lnTo>
                    <a:pt x="64269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0" id="40"/>
            <p:cNvSpPr txBox="true"/>
            <p:nvPr/>
          </p:nvSpPr>
          <p:spPr>
            <a:xfrm rot="0">
              <a:off x="797689" y="-57128"/>
              <a:ext cx="2148412" cy="459317"/>
            </a:xfrm>
            <a:prstGeom prst="rect">
              <a:avLst/>
            </a:prstGeom>
          </p:spPr>
          <p:txBody>
            <a:bodyPr anchor="t" rtlCol="false" tIns="0" lIns="0" bIns="0" rIns="0">
              <a:spAutoFit/>
            </a:bodyPr>
            <a:lstStyle/>
            <a:p>
              <a:pPr algn="l" marL="0" indent="0" lvl="0">
                <a:lnSpc>
                  <a:spcPts val="2799"/>
                </a:lnSpc>
              </a:pPr>
              <a:r>
                <a:rPr lang="en-US" b="true" sz="1999">
                  <a:solidFill>
                    <a:srgbClr val="315D0D"/>
                  </a:solidFill>
                  <a:latin typeface="Poppins Bold"/>
                  <a:ea typeface="Poppins Bold"/>
                  <a:cs typeface="Poppins Bold"/>
                  <a:sym typeface="Poppins Bold"/>
                </a:rPr>
                <a:t>TaniCerdas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196794" y="1669701"/>
            <a:ext cx="7687359" cy="1152525"/>
          </a:xfrm>
          <a:prstGeom prst="rect">
            <a:avLst/>
          </a:prstGeom>
        </p:spPr>
        <p:txBody>
          <a:bodyPr anchor="t" rtlCol="false" tIns="0" lIns="0" bIns="0" rIns="0">
            <a:spAutoFit/>
          </a:bodyPr>
          <a:lstStyle/>
          <a:p>
            <a:pPr algn="l" marL="0" indent="0" lvl="0">
              <a:lnSpc>
                <a:spcPts val="8474"/>
              </a:lnSpc>
            </a:pPr>
            <a:r>
              <a:rPr lang="en-US" b="true" sz="7500">
                <a:solidFill>
                  <a:srgbClr val="315D0D"/>
                </a:solidFill>
                <a:latin typeface="Poppins Bold"/>
                <a:ea typeface="Poppins Bold"/>
                <a:cs typeface="Poppins Bold"/>
                <a:sym typeface="Poppins Bold"/>
              </a:rPr>
              <a:t>Fokus Masalah</a:t>
            </a:r>
          </a:p>
        </p:txBody>
      </p:sp>
      <p:sp>
        <p:nvSpPr>
          <p:cNvPr name="TextBox 3" id="3"/>
          <p:cNvSpPr txBox="true"/>
          <p:nvPr/>
        </p:nvSpPr>
        <p:spPr>
          <a:xfrm rot="0">
            <a:off x="1196794" y="2839862"/>
            <a:ext cx="6436330" cy="1711325"/>
          </a:xfrm>
          <a:prstGeom prst="rect">
            <a:avLst/>
          </a:prstGeom>
        </p:spPr>
        <p:txBody>
          <a:bodyPr anchor="t" rtlCol="false" tIns="0" lIns="0" bIns="0" rIns="0">
            <a:spAutoFit/>
          </a:bodyPr>
          <a:lstStyle/>
          <a:p>
            <a:pPr algn="just">
              <a:lnSpc>
                <a:spcPts val="3400"/>
              </a:lnSpc>
            </a:pPr>
            <a:r>
              <a:rPr lang="en-US" sz="2000">
                <a:solidFill>
                  <a:srgbClr val="000000"/>
                </a:solidFill>
                <a:latin typeface="Poppins"/>
                <a:ea typeface="Poppins"/>
                <a:cs typeface="Poppins"/>
                <a:sym typeface="Poppins"/>
              </a:rPr>
              <a:t>Petani membutuhkan kendali lebih besar dan informasi yang akurat tentang lahan mereka untuk mengurangi pemborosan dan ketidakpastian.</a:t>
            </a:r>
          </a:p>
        </p:txBody>
      </p:sp>
      <p:sp>
        <p:nvSpPr>
          <p:cNvPr name="TextBox 4" id="4"/>
          <p:cNvSpPr txBox="true"/>
          <p:nvPr/>
        </p:nvSpPr>
        <p:spPr>
          <a:xfrm rot="0">
            <a:off x="1196794" y="4968444"/>
            <a:ext cx="6436330" cy="2568575"/>
          </a:xfrm>
          <a:prstGeom prst="rect">
            <a:avLst/>
          </a:prstGeom>
        </p:spPr>
        <p:txBody>
          <a:bodyPr anchor="t" rtlCol="false" tIns="0" lIns="0" bIns="0" rIns="0">
            <a:spAutoFit/>
          </a:bodyPr>
          <a:lstStyle/>
          <a:p>
            <a:pPr algn="just">
              <a:lnSpc>
                <a:spcPts val="3400"/>
              </a:lnSpc>
            </a:pPr>
            <a:r>
              <a:rPr lang="en-US" sz="2000">
                <a:solidFill>
                  <a:srgbClr val="000000"/>
                </a:solidFill>
                <a:latin typeface="Poppins"/>
                <a:ea typeface="Poppins"/>
                <a:cs typeface="Poppins"/>
                <a:sym typeface="Poppins"/>
              </a:rPr>
              <a:t>Petani modern Indonesia membutuhkan sebuah sistem otomatis yang mudah digunakan untuk memantau dan mengelola kondisi vital lahan pertanian mereka, agar dapat meningkatkan hasil panen dan efisiensi sumber daya di tengah tantangan iklim.</a:t>
            </a:r>
          </a:p>
        </p:txBody>
      </p:sp>
      <p:grpSp>
        <p:nvGrpSpPr>
          <p:cNvPr name="Group 5" id="5"/>
          <p:cNvGrpSpPr/>
          <p:nvPr/>
        </p:nvGrpSpPr>
        <p:grpSpPr>
          <a:xfrm rot="0">
            <a:off x="10802383" y="5143500"/>
            <a:ext cx="8576927" cy="5994507"/>
            <a:chOff x="0" y="0"/>
            <a:chExt cx="2258944" cy="1578800"/>
          </a:xfrm>
        </p:grpSpPr>
        <p:sp>
          <p:nvSpPr>
            <p:cNvPr name="Freeform 6" id="6"/>
            <p:cNvSpPr/>
            <p:nvPr/>
          </p:nvSpPr>
          <p:spPr>
            <a:xfrm flipH="false" flipV="false" rot="0">
              <a:off x="0" y="0"/>
              <a:ext cx="2258944" cy="1578800"/>
            </a:xfrm>
            <a:custGeom>
              <a:avLst/>
              <a:gdLst/>
              <a:ahLst/>
              <a:cxnLst/>
              <a:rect r="r" b="b" t="t" l="l"/>
              <a:pathLst>
                <a:path h="1578800" w="2258944">
                  <a:moveTo>
                    <a:pt x="0" y="0"/>
                  </a:moveTo>
                  <a:lnTo>
                    <a:pt x="2258944" y="0"/>
                  </a:lnTo>
                  <a:lnTo>
                    <a:pt x="2258944" y="1578800"/>
                  </a:lnTo>
                  <a:lnTo>
                    <a:pt x="0" y="1578800"/>
                  </a:lnTo>
                  <a:close/>
                </a:path>
              </a:pathLst>
            </a:custGeom>
            <a:gradFill rotWithShape="true">
              <a:gsLst>
                <a:gs pos="0">
                  <a:srgbClr val="2B7B13">
                    <a:alpha val="100000"/>
                  </a:srgbClr>
                </a:gs>
                <a:gs pos="100000">
                  <a:srgbClr val="0D3600">
                    <a:alpha val="100000"/>
                  </a:srgbClr>
                </a:gs>
              </a:gsLst>
              <a:lin ang="0"/>
            </a:gradFill>
          </p:spPr>
        </p:sp>
        <p:sp>
          <p:nvSpPr>
            <p:cNvPr name="TextBox 7" id="7"/>
            <p:cNvSpPr txBox="true"/>
            <p:nvPr/>
          </p:nvSpPr>
          <p:spPr>
            <a:xfrm>
              <a:off x="0" y="-57150"/>
              <a:ext cx="2258944" cy="1635950"/>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9484228" y="3146688"/>
            <a:ext cx="2926758" cy="5810020"/>
            <a:chOff x="0" y="0"/>
            <a:chExt cx="3539599" cy="7026594"/>
          </a:xfrm>
        </p:grpSpPr>
        <p:sp>
          <p:nvSpPr>
            <p:cNvPr name="Freeform 9" id="9"/>
            <p:cNvSpPr/>
            <p:nvPr/>
          </p:nvSpPr>
          <p:spPr>
            <a:xfrm flipH="false" flipV="false" rot="0">
              <a:off x="0" y="0"/>
              <a:ext cx="3539599" cy="7026594"/>
            </a:xfrm>
            <a:custGeom>
              <a:avLst/>
              <a:gdLst/>
              <a:ahLst/>
              <a:cxnLst/>
              <a:rect r="r" b="b" t="t" l="l"/>
              <a:pathLst>
                <a:path h="7026594" w="3539599">
                  <a:moveTo>
                    <a:pt x="2262765" y="7026594"/>
                  </a:moveTo>
                  <a:lnTo>
                    <a:pt x="0" y="7026594"/>
                  </a:lnTo>
                  <a:lnTo>
                    <a:pt x="0" y="1142033"/>
                  </a:lnTo>
                  <a:cubicBezTo>
                    <a:pt x="0" y="510539"/>
                    <a:pt x="570802" y="0"/>
                    <a:pt x="1276835" y="0"/>
                  </a:cubicBezTo>
                  <a:lnTo>
                    <a:pt x="3539599" y="0"/>
                  </a:lnTo>
                  <a:lnTo>
                    <a:pt x="3539599" y="5884562"/>
                  </a:lnTo>
                  <a:cubicBezTo>
                    <a:pt x="3539599" y="6516055"/>
                    <a:pt x="2968798" y="7026594"/>
                    <a:pt x="2262765" y="7026594"/>
                  </a:cubicBezTo>
                  <a:close/>
                </a:path>
              </a:pathLst>
            </a:custGeom>
            <a:blipFill>
              <a:blip r:embed="rId2"/>
              <a:stretch>
                <a:fillRect l="-98978" t="0" r="-98978" b="0"/>
              </a:stretch>
            </a:blipFill>
          </p:spPr>
        </p:sp>
      </p:grpSp>
      <p:grpSp>
        <p:nvGrpSpPr>
          <p:cNvPr name="Group 10" id="10"/>
          <p:cNvGrpSpPr/>
          <p:nvPr/>
        </p:nvGrpSpPr>
        <p:grpSpPr>
          <a:xfrm rot="0">
            <a:off x="13009740" y="2098938"/>
            <a:ext cx="2926758" cy="5810020"/>
            <a:chOff x="0" y="0"/>
            <a:chExt cx="3539599" cy="7026594"/>
          </a:xfrm>
        </p:grpSpPr>
        <p:sp>
          <p:nvSpPr>
            <p:cNvPr name="Freeform 11" id="11"/>
            <p:cNvSpPr/>
            <p:nvPr/>
          </p:nvSpPr>
          <p:spPr>
            <a:xfrm flipH="false" flipV="false" rot="0">
              <a:off x="0" y="0"/>
              <a:ext cx="3539599" cy="7026594"/>
            </a:xfrm>
            <a:custGeom>
              <a:avLst/>
              <a:gdLst/>
              <a:ahLst/>
              <a:cxnLst/>
              <a:rect r="r" b="b" t="t" l="l"/>
              <a:pathLst>
                <a:path h="7026594" w="3539599">
                  <a:moveTo>
                    <a:pt x="2262765" y="7026594"/>
                  </a:moveTo>
                  <a:lnTo>
                    <a:pt x="0" y="7026594"/>
                  </a:lnTo>
                  <a:lnTo>
                    <a:pt x="0" y="1142033"/>
                  </a:lnTo>
                  <a:cubicBezTo>
                    <a:pt x="0" y="510539"/>
                    <a:pt x="570802" y="0"/>
                    <a:pt x="1276835" y="0"/>
                  </a:cubicBezTo>
                  <a:lnTo>
                    <a:pt x="3539599" y="0"/>
                  </a:lnTo>
                  <a:lnTo>
                    <a:pt x="3539599" y="5884562"/>
                  </a:lnTo>
                  <a:cubicBezTo>
                    <a:pt x="3539599" y="6516055"/>
                    <a:pt x="2968798" y="7026594"/>
                    <a:pt x="2262765" y="7026594"/>
                  </a:cubicBezTo>
                  <a:close/>
                </a:path>
              </a:pathLst>
            </a:custGeom>
            <a:blipFill>
              <a:blip r:embed="rId3"/>
              <a:stretch>
                <a:fillRect l="-98978" t="0" r="-98978" b="0"/>
              </a:stretch>
            </a:blipFill>
          </p:spPr>
        </p:sp>
      </p:grpSp>
      <p:sp>
        <p:nvSpPr>
          <p:cNvPr name="Freeform 12" id="12"/>
          <p:cNvSpPr/>
          <p:nvPr/>
        </p:nvSpPr>
        <p:spPr>
          <a:xfrm flipH="false" flipV="false" rot="-2700000">
            <a:off x="7046014" y="7769547"/>
            <a:ext cx="2617489" cy="4716197"/>
          </a:xfrm>
          <a:custGeom>
            <a:avLst/>
            <a:gdLst/>
            <a:ahLst/>
            <a:cxnLst/>
            <a:rect r="r" b="b" t="t" l="l"/>
            <a:pathLst>
              <a:path h="4716197" w="2617489">
                <a:moveTo>
                  <a:pt x="0" y="0"/>
                </a:moveTo>
                <a:lnTo>
                  <a:pt x="2617489" y="0"/>
                </a:lnTo>
                <a:lnTo>
                  <a:pt x="2617489" y="4716196"/>
                </a:lnTo>
                <a:lnTo>
                  <a:pt x="0" y="4716196"/>
                </a:lnTo>
                <a:lnTo>
                  <a:pt x="0" y="0"/>
                </a:lnTo>
                <a:close/>
              </a:path>
            </a:pathLst>
          </a:custGeom>
          <a:blipFill>
            <a:blip r:embed="rId4"/>
            <a:stretch>
              <a:fillRect l="0" t="0" r="0" b="0"/>
            </a:stretch>
          </a:blipFill>
        </p:spPr>
      </p:sp>
      <p:sp>
        <p:nvSpPr>
          <p:cNvPr name="Freeform 13" id="13"/>
          <p:cNvSpPr/>
          <p:nvPr/>
        </p:nvSpPr>
        <p:spPr>
          <a:xfrm flipH="true" flipV="false" rot="2233019">
            <a:off x="10191605" y="1105685"/>
            <a:ext cx="647203" cy="1166132"/>
          </a:xfrm>
          <a:custGeom>
            <a:avLst/>
            <a:gdLst/>
            <a:ahLst/>
            <a:cxnLst/>
            <a:rect r="r" b="b" t="t" l="l"/>
            <a:pathLst>
              <a:path h="1166132" w="647203">
                <a:moveTo>
                  <a:pt x="647203" y="0"/>
                </a:moveTo>
                <a:lnTo>
                  <a:pt x="0" y="0"/>
                </a:lnTo>
                <a:lnTo>
                  <a:pt x="0" y="1166132"/>
                </a:lnTo>
                <a:lnTo>
                  <a:pt x="647203" y="1166132"/>
                </a:lnTo>
                <a:lnTo>
                  <a:pt x="647203" y="0"/>
                </a:lnTo>
                <a:close/>
              </a:path>
            </a:pathLst>
          </a:custGeom>
          <a:blipFill>
            <a:blip r:embed="rId4"/>
            <a:stretch>
              <a:fillRect l="0" t="0" r="0" b="0"/>
            </a:stretch>
          </a:blipFill>
        </p:spPr>
      </p:sp>
      <p:grpSp>
        <p:nvGrpSpPr>
          <p:cNvPr name="Group 14" id="14"/>
          <p:cNvGrpSpPr/>
          <p:nvPr/>
        </p:nvGrpSpPr>
        <p:grpSpPr>
          <a:xfrm rot="0">
            <a:off x="1028700" y="1018092"/>
            <a:ext cx="2209576" cy="301642"/>
            <a:chOff x="0" y="0"/>
            <a:chExt cx="2946102" cy="402189"/>
          </a:xfrm>
        </p:grpSpPr>
        <p:sp>
          <p:nvSpPr>
            <p:cNvPr name="Freeform 15" id="15"/>
            <p:cNvSpPr/>
            <p:nvPr/>
          </p:nvSpPr>
          <p:spPr>
            <a:xfrm flipH="true" flipV="false" rot="0">
              <a:off x="0" y="0"/>
              <a:ext cx="642692" cy="388023"/>
            </a:xfrm>
            <a:custGeom>
              <a:avLst/>
              <a:gdLst/>
              <a:ahLst/>
              <a:cxnLst/>
              <a:rect r="r" b="b" t="t" l="l"/>
              <a:pathLst>
                <a:path h="388023" w="642692">
                  <a:moveTo>
                    <a:pt x="642692" y="0"/>
                  </a:moveTo>
                  <a:lnTo>
                    <a:pt x="0" y="0"/>
                  </a:lnTo>
                  <a:lnTo>
                    <a:pt x="0" y="388023"/>
                  </a:lnTo>
                  <a:lnTo>
                    <a:pt x="642692" y="388023"/>
                  </a:lnTo>
                  <a:lnTo>
                    <a:pt x="642692"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6" id="16"/>
            <p:cNvSpPr txBox="true"/>
            <p:nvPr/>
          </p:nvSpPr>
          <p:spPr>
            <a:xfrm rot="0">
              <a:off x="797689" y="-57128"/>
              <a:ext cx="2148412" cy="459317"/>
            </a:xfrm>
            <a:prstGeom prst="rect">
              <a:avLst/>
            </a:prstGeom>
          </p:spPr>
          <p:txBody>
            <a:bodyPr anchor="t" rtlCol="false" tIns="0" lIns="0" bIns="0" rIns="0">
              <a:spAutoFit/>
            </a:bodyPr>
            <a:lstStyle/>
            <a:p>
              <a:pPr algn="l" marL="0" indent="0" lvl="0">
                <a:lnSpc>
                  <a:spcPts val="2799"/>
                </a:lnSpc>
              </a:pPr>
              <a:r>
                <a:rPr lang="en-US" b="true" sz="1999">
                  <a:solidFill>
                    <a:srgbClr val="315D0D"/>
                  </a:solidFill>
                  <a:latin typeface="Poppins Bold"/>
                  <a:ea typeface="Poppins Bold"/>
                  <a:cs typeface="Poppins Bold"/>
                  <a:sym typeface="Poppins Bold"/>
                </a:rPr>
                <a:t>TaniCerdas</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grpSp>
        <p:nvGrpSpPr>
          <p:cNvPr name="Group 2" id="2"/>
          <p:cNvGrpSpPr/>
          <p:nvPr/>
        </p:nvGrpSpPr>
        <p:grpSpPr>
          <a:xfrm rot="0">
            <a:off x="2244473" y="3435272"/>
            <a:ext cx="2555724" cy="25557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D31C"/>
            </a:solidFill>
          </p:spPr>
        </p:sp>
        <p:sp>
          <p:nvSpPr>
            <p:cNvPr name="TextBox 4" id="4"/>
            <p:cNvSpPr txBox="true"/>
            <p:nvPr/>
          </p:nvSpPr>
          <p:spPr>
            <a:xfrm>
              <a:off x="76200" y="180975"/>
              <a:ext cx="660400" cy="555625"/>
            </a:xfrm>
            <a:prstGeom prst="rect">
              <a:avLst/>
            </a:prstGeom>
          </p:spPr>
          <p:txBody>
            <a:bodyPr anchor="ctr" rtlCol="false" tIns="50800" lIns="50800" bIns="50800" rIns="50800"/>
            <a:lstStyle/>
            <a:p>
              <a:pPr algn="ctr">
                <a:lnSpc>
                  <a:spcPts val="917"/>
                </a:lnSpc>
              </a:pPr>
            </a:p>
          </p:txBody>
        </p:sp>
      </p:grpSp>
      <p:grpSp>
        <p:nvGrpSpPr>
          <p:cNvPr name="Group 5" id="5"/>
          <p:cNvGrpSpPr/>
          <p:nvPr/>
        </p:nvGrpSpPr>
        <p:grpSpPr>
          <a:xfrm rot="0">
            <a:off x="7866138" y="3438244"/>
            <a:ext cx="2555724" cy="255572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D31C"/>
            </a:solidFill>
          </p:spPr>
        </p:sp>
        <p:sp>
          <p:nvSpPr>
            <p:cNvPr name="TextBox 7" id="7"/>
            <p:cNvSpPr txBox="true"/>
            <p:nvPr/>
          </p:nvSpPr>
          <p:spPr>
            <a:xfrm>
              <a:off x="76200" y="180975"/>
              <a:ext cx="660400" cy="555625"/>
            </a:xfrm>
            <a:prstGeom prst="rect">
              <a:avLst/>
            </a:prstGeom>
          </p:spPr>
          <p:txBody>
            <a:bodyPr anchor="ctr" rtlCol="false" tIns="50800" lIns="50800" bIns="50800" rIns="50800"/>
            <a:lstStyle/>
            <a:p>
              <a:pPr algn="ctr">
                <a:lnSpc>
                  <a:spcPts val="917"/>
                </a:lnSpc>
              </a:pPr>
            </a:p>
          </p:txBody>
        </p:sp>
      </p:grpSp>
      <p:grpSp>
        <p:nvGrpSpPr>
          <p:cNvPr name="Group 8" id="8"/>
          <p:cNvGrpSpPr/>
          <p:nvPr/>
        </p:nvGrpSpPr>
        <p:grpSpPr>
          <a:xfrm rot="0">
            <a:off x="13487803" y="3441216"/>
            <a:ext cx="2555724" cy="255572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D31C"/>
            </a:solidFill>
          </p:spPr>
        </p:sp>
        <p:sp>
          <p:nvSpPr>
            <p:cNvPr name="TextBox 10" id="10"/>
            <p:cNvSpPr txBox="true"/>
            <p:nvPr/>
          </p:nvSpPr>
          <p:spPr>
            <a:xfrm>
              <a:off x="76200" y="180975"/>
              <a:ext cx="660400" cy="555625"/>
            </a:xfrm>
            <a:prstGeom prst="rect">
              <a:avLst/>
            </a:prstGeom>
          </p:spPr>
          <p:txBody>
            <a:bodyPr anchor="ctr" rtlCol="false" tIns="50800" lIns="50800" bIns="50800" rIns="50800"/>
            <a:lstStyle/>
            <a:p>
              <a:pPr algn="ctr">
                <a:lnSpc>
                  <a:spcPts val="917"/>
                </a:lnSpc>
              </a:pPr>
            </a:p>
          </p:txBody>
        </p:sp>
      </p:grpSp>
      <p:sp>
        <p:nvSpPr>
          <p:cNvPr name="Freeform 11" id="11"/>
          <p:cNvSpPr/>
          <p:nvPr/>
        </p:nvSpPr>
        <p:spPr>
          <a:xfrm flipH="false" flipV="false" rot="0">
            <a:off x="2707588" y="3970992"/>
            <a:ext cx="1629495" cy="1496173"/>
          </a:xfrm>
          <a:custGeom>
            <a:avLst/>
            <a:gdLst/>
            <a:ahLst/>
            <a:cxnLst/>
            <a:rect r="r" b="b" t="t" l="l"/>
            <a:pathLst>
              <a:path h="1496173" w="1629495">
                <a:moveTo>
                  <a:pt x="0" y="0"/>
                </a:moveTo>
                <a:lnTo>
                  <a:pt x="1629495" y="0"/>
                </a:lnTo>
                <a:lnTo>
                  <a:pt x="1629495" y="1496172"/>
                </a:lnTo>
                <a:lnTo>
                  <a:pt x="0" y="14961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8577044" y="4111154"/>
            <a:ext cx="1133911" cy="1203960"/>
          </a:xfrm>
          <a:custGeom>
            <a:avLst/>
            <a:gdLst/>
            <a:ahLst/>
            <a:cxnLst/>
            <a:rect r="r" b="b" t="t" l="l"/>
            <a:pathLst>
              <a:path h="1203960" w="1133911">
                <a:moveTo>
                  <a:pt x="0" y="0"/>
                </a:moveTo>
                <a:lnTo>
                  <a:pt x="1133912" y="0"/>
                </a:lnTo>
                <a:lnTo>
                  <a:pt x="1133912" y="1203960"/>
                </a:lnTo>
                <a:lnTo>
                  <a:pt x="0" y="12039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4020443" y="3967912"/>
            <a:ext cx="1490444" cy="1490444"/>
          </a:xfrm>
          <a:custGeom>
            <a:avLst/>
            <a:gdLst/>
            <a:ahLst/>
            <a:cxnLst/>
            <a:rect r="r" b="b" t="t" l="l"/>
            <a:pathLst>
              <a:path h="1490444" w="1490444">
                <a:moveTo>
                  <a:pt x="0" y="0"/>
                </a:moveTo>
                <a:lnTo>
                  <a:pt x="1490444" y="0"/>
                </a:lnTo>
                <a:lnTo>
                  <a:pt x="1490444" y="1490444"/>
                </a:lnTo>
                <a:lnTo>
                  <a:pt x="0" y="149044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3522335" y="2115336"/>
            <a:ext cx="11243329" cy="1154430"/>
          </a:xfrm>
          <a:prstGeom prst="rect">
            <a:avLst/>
          </a:prstGeom>
        </p:spPr>
        <p:txBody>
          <a:bodyPr anchor="t" rtlCol="false" tIns="0" lIns="0" bIns="0" rIns="0">
            <a:spAutoFit/>
          </a:bodyPr>
          <a:lstStyle/>
          <a:p>
            <a:pPr algn="ctr">
              <a:lnSpc>
                <a:spcPts val="8460"/>
              </a:lnSpc>
            </a:pPr>
            <a:r>
              <a:rPr lang="en-US" b="true" sz="9000" spc="-288">
                <a:solidFill>
                  <a:srgbClr val="BFD31C"/>
                </a:solidFill>
                <a:latin typeface="TT Bluescreens Bold"/>
                <a:ea typeface="TT Bluescreens Bold"/>
                <a:cs typeface="TT Bluescreens Bold"/>
                <a:sym typeface="TT Bluescreens Bold"/>
              </a:rPr>
              <a:t>MANA IDE YANG AKAN KITA WUJUDKAN?</a:t>
            </a:r>
          </a:p>
        </p:txBody>
      </p:sp>
      <p:sp>
        <p:nvSpPr>
          <p:cNvPr name="Freeform 15" id="15"/>
          <p:cNvSpPr/>
          <p:nvPr/>
        </p:nvSpPr>
        <p:spPr>
          <a:xfrm flipH="false" flipV="false" rot="0">
            <a:off x="10183734" y="1280474"/>
            <a:ext cx="2493067" cy="1307302"/>
          </a:xfrm>
          <a:custGeom>
            <a:avLst/>
            <a:gdLst/>
            <a:ahLst/>
            <a:cxnLst/>
            <a:rect r="r" b="b" t="t" l="l"/>
            <a:pathLst>
              <a:path h="1307302" w="2493067">
                <a:moveTo>
                  <a:pt x="0" y="0"/>
                </a:moveTo>
                <a:lnTo>
                  <a:pt x="2493068" y="0"/>
                </a:lnTo>
                <a:lnTo>
                  <a:pt x="2493068" y="1307302"/>
                </a:lnTo>
                <a:lnTo>
                  <a:pt x="0" y="1307302"/>
                </a:lnTo>
                <a:lnTo>
                  <a:pt x="0" y="0"/>
                </a:lnTo>
                <a:close/>
              </a:path>
            </a:pathLst>
          </a:custGeom>
          <a:blipFill>
            <a:blip r:embed="rId8"/>
            <a:stretch>
              <a:fillRect l="0" t="0" r="0" b="0"/>
            </a:stretch>
          </a:blipFill>
        </p:spPr>
      </p:sp>
      <p:sp>
        <p:nvSpPr>
          <p:cNvPr name="Freeform 16" id="16"/>
          <p:cNvSpPr/>
          <p:nvPr/>
        </p:nvSpPr>
        <p:spPr>
          <a:xfrm flipH="false" flipV="false" rot="0">
            <a:off x="2362642" y="1869326"/>
            <a:ext cx="1427369" cy="1610572"/>
          </a:xfrm>
          <a:custGeom>
            <a:avLst/>
            <a:gdLst/>
            <a:ahLst/>
            <a:cxnLst/>
            <a:rect r="r" b="b" t="t" l="l"/>
            <a:pathLst>
              <a:path h="1610572" w="1427369">
                <a:moveTo>
                  <a:pt x="0" y="0"/>
                </a:moveTo>
                <a:lnTo>
                  <a:pt x="1427369" y="0"/>
                </a:lnTo>
                <a:lnTo>
                  <a:pt x="1427369" y="1610572"/>
                </a:lnTo>
                <a:lnTo>
                  <a:pt x="0" y="1610572"/>
                </a:lnTo>
                <a:lnTo>
                  <a:pt x="0" y="0"/>
                </a:lnTo>
                <a:close/>
              </a:path>
            </a:pathLst>
          </a:custGeom>
          <a:blipFill>
            <a:blip r:embed="rId9"/>
            <a:stretch>
              <a:fillRect l="0" t="0" r="0" b="0"/>
            </a:stretch>
          </a:blipFill>
        </p:spPr>
      </p:sp>
      <p:sp>
        <p:nvSpPr>
          <p:cNvPr name="Freeform 17" id="17"/>
          <p:cNvSpPr/>
          <p:nvPr/>
        </p:nvSpPr>
        <p:spPr>
          <a:xfrm flipH="false" flipV="false" rot="0">
            <a:off x="11430268" y="9379009"/>
            <a:ext cx="1732351" cy="1930196"/>
          </a:xfrm>
          <a:custGeom>
            <a:avLst/>
            <a:gdLst/>
            <a:ahLst/>
            <a:cxnLst/>
            <a:rect r="r" b="b" t="t" l="l"/>
            <a:pathLst>
              <a:path h="1930196" w="1732351">
                <a:moveTo>
                  <a:pt x="0" y="0"/>
                </a:moveTo>
                <a:lnTo>
                  <a:pt x="1732351" y="0"/>
                </a:lnTo>
                <a:lnTo>
                  <a:pt x="1732351" y="1930196"/>
                </a:lnTo>
                <a:lnTo>
                  <a:pt x="0" y="1930196"/>
                </a:lnTo>
                <a:lnTo>
                  <a:pt x="0" y="0"/>
                </a:lnTo>
                <a:close/>
              </a:path>
            </a:pathLst>
          </a:custGeom>
          <a:blipFill>
            <a:blip r:embed="rId10"/>
            <a:stretch>
              <a:fillRect l="0" t="0" r="0" b="0"/>
            </a:stretch>
          </a:blipFill>
        </p:spPr>
      </p:sp>
      <p:sp>
        <p:nvSpPr>
          <p:cNvPr name="TextBox 18" id="18"/>
          <p:cNvSpPr txBox="true"/>
          <p:nvPr/>
        </p:nvSpPr>
        <p:spPr>
          <a:xfrm rot="0">
            <a:off x="12272029" y="6683367"/>
            <a:ext cx="4987271" cy="1826783"/>
          </a:xfrm>
          <a:prstGeom prst="rect">
            <a:avLst/>
          </a:prstGeom>
        </p:spPr>
        <p:txBody>
          <a:bodyPr anchor="t" rtlCol="false" tIns="0" lIns="0" bIns="0" rIns="0">
            <a:spAutoFit/>
          </a:bodyPr>
          <a:lstStyle/>
          <a:p>
            <a:pPr algn="ctr">
              <a:lnSpc>
                <a:spcPts val="3558"/>
              </a:lnSpc>
              <a:spcBef>
                <a:spcPct val="0"/>
              </a:spcBef>
            </a:pPr>
            <a:r>
              <a:rPr lang="en-US" sz="3264" spc="-127">
                <a:solidFill>
                  <a:srgbClr val="FFFFFF"/>
                </a:solidFill>
                <a:latin typeface="Poppins"/>
                <a:ea typeface="Poppins"/>
                <a:cs typeface="Poppins"/>
                <a:sym typeface="Poppins"/>
              </a:rPr>
              <a:t>M</a:t>
            </a:r>
            <a:r>
              <a:rPr lang="en-US" sz="3264" spc="-127" strike="noStrike" u="none">
                <a:solidFill>
                  <a:srgbClr val="FFFFFF"/>
                </a:solidFill>
                <a:latin typeface="Poppins"/>
                <a:ea typeface="Poppins"/>
                <a:cs typeface="Poppins"/>
                <a:sym typeface="Poppins"/>
              </a:rPr>
              <a:t>arketplace online untuk menjual hasil panen langsung ke konsumen.</a:t>
            </a:r>
          </a:p>
          <a:p>
            <a:pPr algn="just" marL="0" indent="0" lvl="0">
              <a:lnSpc>
                <a:spcPts val="3558"/>
              </a:lnSpc>
              <a:spcBef>
                <a:spcPct val="0"/>
              </a:spcBef>
            </a:pPr>
          </a:p>
        </p:txBody>
      </p:sp>
      <p:sp>
        <p:nvSpPr>
          <p:cNvPr name="TextBox 19" id="19"/>
          <p:cNvSpPr txBox="true"/>
          <p:nvPr/>
        </p:nvSpPr>
        <p:spPr>
          <a:xfrm rot="0">
            <a:off x="6650365" y="6683367"/>
            <a:ext cx="4987271" cy="1826783"/>
          </a:xfrm>
          <a:prstGeom prst="rect">
            <a:avLst/>
          </a:prstGeom>
        </p:spPr>
        <p:txBody>
          <a:bodyPr anchor="t" rtlCol="false" tIns="0" lIns="0" bIns="0" rIns="0">
            <a:spAutoFit/>
          </a:bodyPr>
          <a:lstStyle/>
          <a:p>
            <a:pPr algn="ctr">
              <a:lnSpc>
                <a:spcPts val="3558"/>
              </a:lnSpc>
              <a:spcBef>
                <a:spcPct val="0"/>
              </a:spcBef>
            </a:pPr>
            <a:r>
              <a:rPr lang="en-US" sz="3264" spc="-127">
                <a:solidFill>
                  <a:srgbClr val="FFFFFF"/>
                </a:solidFill>
                <a:latin typeface="Poppins"/>
                <a:ea typeface="Poppins"/>
                <a:cs typeface="Poppins"/>
                <a:sym typeface="Poppins"/>
              </a:rPr>
              <a:t>A</a:t>
            </a:r>
            <a:r>
              <a:rPr lang="en-US" sz="3264" spc="-127" strike="noStrike" u="none">
                <a:solidFill>
                  <a:srgbClr val="FFFFFF"/>
                </a:solidFill>
                <a:latin typeface="Poppins"/>
                <a:ea typeface="Poppins"/>
                <a:cs typeface="Poppins"/>
                <a:sym typeface="Poppins"/>
              </a:rPr>
              <a:t>plikasi mobile untuk prediksi cuaca dan jadwal tanam.</a:t>
            </a:r>
          </a:p>
          <a:p>
            <a:pPr algn="just" marL="0" indent="0" lvl="0">
              <a:lnSpc>
                <a:spcPts val="3558"/>
              </a:lnSpc>
              <a:spcBef>
                <a:spcPct val="0"/>
              </a:spcBef>
            </a:pPr>
          </a:p>
        </p:txBody>
      </p:sp>
      <p:sp>
        <p:nvSpPr>
          <p:cNvPr name="TextBox 20" id="20"/>
          <p:cNvSpPr txBox="true"/>
          <p:nvPr/>
        </p:nvSpPr>
        <p:spPr>
          <a:xfrm rot="0">
            <a:off x="1024919" y="6683367"/>
            <a:ext cx="4987271" cy="2274458"/>
          </a:xfrm>
          <a:prstGeom prst="rect">
            <a:avLst/>
          </a:prstGeom>
        </p:spPr>
        <p:txBody>
          <a:bodyPr anchor="t" rtlCol="false" tIns="0" lIns="0" bIns="0" rIns="0">
            <a:spAutoFit/>
          </a:bodyPr>
          <a:lstStyle/>
          <a:p>
            <a:pPr algn="ctr">
              <a:lnSpc>
                <a:spcPts val="3558"/>
              </a:lnSpc>
              <a:spcBef>
                <a:spcPct val="0"/>
              </a:spcBef>
            </a:pPr>
            <a:r>
              <a:rPr lang="en-US" sz="3264" spc="-127">
                <a:solidFill>
                  <a:srgbClr val="FFFFFF"/>
                </a:solidFill>
                <a:latin typeface="Poppins"/>
                <a:ea typeface="Poppins"/>
                <a:cs typeface="Poppins"/>
                <a:sym typeface="Poppins"/>
              </a:rPr>
              <a:t>Sis</a:t>
            </a:r>
            <a:r>
              <a:rPr lang="en-US" sz="3264" spc="-127" strike="noStrike" u="none">
                <a:solidFill>
                  <a:srgbClr val="FFFFFF"/>
                </a:solidFill>
                <a:latin typeface="Poppins"/>
                <a:ea typeface="Poppins"/>
                <a:cs typeface="Poppins"/>
                <a:sym typeface="Poppins"/>
              </a:rPr>
              <a:t>tem sensor IoT terintegrasi untuk pemantauan tanah dan irigasi otomatis.</a:t>
            </a:r>
          </a:p>
          <a:p>
            <a:pPr algn="just" marL="0" indent="0" lvl="0">
              <a:lnSpc>
                <a:spcPts val="3558"/>
              </a:lnSpc>
              <a:spcBef>
                <a:spcPct val="0"/>
              </a:spcBef>
            </a:pPr>
          </a:p>
        </p:txBody>
      </p:sp>
      <p:grpSp>
        <p:nvGrpSpPr>
          <p:cNvPr name="Group 21" id="21"/>
          <p:cNvGrpSpPr/>
          <p:nvPr/>
        </p:nvGrpSpPr>
        <p:grpSpPr>
          <a:xfrm rot="0">
            <a:off x="1028700" y="1018092"/>
            <a:ext cx="2209576" cy="301642"/>
            <a:chOff x="0" y="0"/>
            <a:chExt cx="2946102" cy="402189"/>
          </a:xfrm>
        </p:grpSpPr>
        <p:sp>
          <p:nvSpPr>
            <p:cNvPr name="Freeform 22" id="22"/>
            <p:cNvSpPr/>
            <p:nvPr/>
          </p:nvSpPr>
          <p:spPr>
            <a:xfrm flipH="true" flipV="false" rot="0">
              <a:off x="0" y="0"/>
              <a:ext cx="642692" cy="388023"/>
            </a:xfrm>
            <a:custGeom>
              <a:avLst/>
              <a:gdLst/>
              <a:ahLst/>
              <a:cxnLst/>
              <a:rect r="r" b="b" t="t" l="l"/>
              <a:pathLst>
                <a:path h="388023" w="642692">
                  <a:moveTo>
                    <a:pt x="642692" y="0"/>
                  </a:moveTo>
                  <a:lnTo>
                    <a:pt x="0" y="0"/>
                  </a:lnTo>
                  <a:lnTo>
                    <a:pt x="0" y="388023"/>
                  </a:lnTo>
                  <a:lnTo>
                    <a:pt x="642692" y="388023"/>
                  </a:lnTo>
                  <a:lnTo>
                    <a:pt x="642692"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797689" y="-57128"/>
              <a:ext cx="2148412" cy="459317"/>
            </a:xfrm>
            <a:prstGeom prst="rect">
              <a:avLst/>
            </a:prstGeom>
          </p:spPr>
          <p:txBody>
            <a:bodyPr anchor="t" rtlCol="false" tIns="0" lIns="0" bIns="0" rIns="0">
              <a:spAutoFit/>
            </a:bodyPr>
            <a:lstStyle/>
            <a:p>
              <a:pPr algn="l" marL="0" indent="0" lvl="0">
                <a:lnSpc>
                  <a:spcPts val="2799"/>
                </a:lnSpc>
              </a:pPr>
              <a:r>
                <a:rPr lang="en-US" b="true" sz="1999">
                  <a:solidFill>
                    <a:srgbClr val="FFFFFF"/>
                  </a:solidFill>
                  <a:latin typeface="Poppins Bold"/>
                  <a:ea typeface="Poppins Bold"/>
                  <a:cs typeface="Poppins Bold"/>
                  <a:sym typeface="Poppins Bold"/>
                </a:rPr>
                <a:t>TaniCerdas</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grpSp>
        <p:nvGrpSpPr>
          <p:cNvPr name="Group 2" id="2"/>
          <p:cNvGrpSpPr/>
          <p:nvPr/>
        </p:nvGrpSpPr>
        <p:grpSpPr>
          <a:xfrm rot="0">
            <a:off x="2248254" y="3041967"/>
            <a:ext cx="2555724" cy="255572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D31C"/>
            </a:solidFill>
          </p:spPr>
        </p:sp>
        <p:sp>
          <p:nvSpPr>
            <p:cNvPr name="TextBox 4" id="4"/>
            <p:cNvSpPr txBox="true"/>
            <p:nvPr/>
          </p:nvSpPr>
          <p:spPr>
            <a:xfrm>
              <a:off x="76200" y="180975"/>
              <a:ext cx="660400" cy="555625"/>
            </a:xfrm>
            <a:prstGeom prst="rect">
              <a:avLst/>
            </a:prstGeom>
          </p:spPr>
          <p:txBody>
            <a:bodyPr anchor="ctr" rtlCol="false" tIns="50800" lIns="50800" bIns="50800" rIns="50800"/>
            <a:lstStyle/>
            <a:p>
              <a:pPr algn="ctr">
                <a:lnSpc>
                  <a:spcPts val="917"/>
                </a:lnSpc>
              </a:pPr>
            </a:p>
          </p:txBody>
        </p:sp>
      </p:grpSp>
      <p:sp>
        <p:nvSpPr>
          <p:cNvPr name="Freeform 5" id="5"/>
          <p:cNvSpPr/>
          <p:nvPr/>
        </p:nvSpPr>
        <p:spPr>
          <a:xfrm flipH="false" flipV="false" rot="0">
            <a:off x="2711369" y="3577687"/>
            <a:ext cx="1629495" cy="1496173"/>
          </a:xfrm>
          <a:custGeom>
            <a:avLst/>
            <a:gdLst/>
            <a:ahLst/>
            <a:cxnLst/>
            <a:rect r="r" b="b" t="t" l="l"/>
            <a:pathLst>
              <a:path h="1496173" w="1629495">
                <a:moveTo>
                  <a:pt x="0" y="0"/>
                </a:moveTo>
                <a:lnTo>
                  <a:pt x="1629494" y="0"/>
                </a:lnTo>
                <a:lnTo>
                  <a:pt x="1629494" y="1496173"/>
                </a:lnTo>
                <a:lnTo>
                  <a:pt x="0" y="14961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5078316" y="3071611"/>
            <a:ext cx="12455322" cy="1272887"/>
          </a:xfrm>
          <a:prstGeom prst="rect">
            <a:avLst/>
          </a:prstGeom>
        </p:spPr>
        <p:txBody>
          <a:bodyPr anchor="t" rtlCol="false" tIns="0" lIns="0" bIns="0" rIns="0">
            <a:spAutoFit/>
          </a:bodyPr>
          <a:lstStyle/>
          <a:p>
            <a:pPr algn="ctr">
              <a:lnSpc>
                <a:spcPts val="9371"/>
              </a:lnSpc>
            </a:pPr>
            <a:r>
              <a:rPr lang="en-US" b="true" sz="9970" spc="-319">
                <a:solidFill>
                  <a:srgbClr val="BFD31C"/>
                </a:solidFill>
                <a:latin typeface="TT Bluescreens Bold"/>
                <a:ea typeface="TT Bluescreens Bold"/>
                <a:cs typeface="TT Bluescreens Bold"/>
                <a:sym typeface="TT Bluescreens Bold"/>
              </a:rPr>
              <a:t>IDE YANG DIPILIH</a:t>
            </a:r>
          </a:p>
        </p:txBody>
      </p:sp>
      <p:sp>
        <p:nvSpPr>
          <p:cNvPr name="Freeform 7" id="7"/>
          <p:cNvSpPr/>
          <p:nvPr/>
        </p:nvSpPr>
        <p:spPr>
          <a:xfrm flipH="false" flipV="false" rot="0">
            <a:off x="13213007" y="2095418"/>
            <a:ext cx="2761811" cy="1448225"/>
          </a:xfrm>
          <a:custGeom>
            <a:avLst/>
            <a:gdLst/>
            <a:ahLst/>
            <a:cxnLst/>
            <a:rect r="r" b="b" t="t" l="l"/>
            <a:pathLst>
              <a:path h="1448225" w="2761811">
                <a:moveTo>
                  <a:pt x="0" y="0"/>
                </a:moveTo>
                <a:lnTo>
                  <a:pt x="2761811" y="0"/>
                </a:lnTo>
                <a:lnTo>
                  <a:pt x="2761811" y="1448225"/>
                </a:lnTo>
                <a:lnTo>
                  <a:pt x="0" y="1448225"/>
                </a:lnTo>
                <a:lnTo>
                  <a:pt x="0" y="0"/>
                </a:lnTo>
                <a:close/>
              </a:path>
            </a:pathLst>
          </a:custGeom>
          <a:blipFill>
            <a:blip r:embed="rId4"/>
            <a:stretch>
              <a:fillRect l="0" t="0" r="0" b="0"/>
            </a:stretch>
          </a:blipFill>
        </p:spPr>
      </p:sp>
      <p:sp>
        <p:nvSpPr>
          <p:cNvPr name="Freeform 8" id="8"/>
          <p:cNvSpPr/>
          <p:nvPr/>
        </p:nvSpPr>
        <p:spPr>
          <a:xfrm flipH="false" flipV="false" rot="0">
            <a:off x="7037778" y="3038878"/>
            <a:ext cx="1427369" cy="1610572"/>
          </a:xfrm>
          <a:custGeom>
            <a:avLst/>
            <a:gdLst/>
            <a:ahLst/>
            <a:cxnLst/>
            <a:rect r="r" b="b" t="t" l="l"/>
            <a:pathLst>
              <a:path h="1610572" w="1427369">
                <a:moveTo>
                  <a:pt x="0" y="0"/>
                </a:moveTo>
                <a:lnTo>
                  <a:pt x="1427370" y="0"/>
                </a:lnTo>
                <a:lnTo>
                  <a:pt x="1427370" y="1610572"/>
                </a:lnTo>
                <a:lnTo>
                  <a:pt x="0" y="1610572"/>
                </a:lnTo>
                <a:lnTo>
                  <a:pt x="0" y="0"/>
                </a:lnTo>
                <a:close/>
              </a:path>
            </a:pathLst>
          </a:custGeom>
          <a:blipFill>
            <a:blip r:embed="rId5"/>
            <a:stretch>
              <a:fillRect l="0" t="0" r="0" b="0"/>
            </a:stretch>
          </a:blipFill>
        </p:spPr>
      </p:sp>
      <p:sp>
        <p:nvSpPr>
          <p:cNvPr name="TextBox 9" id="9"/>
          <p:cNvSpPr txBox="true"/>
          <p:nvPr/>
        </p:nvSpPr>
        <p:spPr>
          <a:xfrm rot="0">
            <a:off x="1028700" y="5850796"/>
            <a:ext cx="4987271" cy="2274458"/>
          </a:xfrm>
          <a:prstGeom prst="rect">
            <a:avLst/>
          </a:prstGeom>
        </p:spPr>
        <p:txBody>
          <a:bodyPr anchor="t" rtlCol="false" tIns="0" lIns="0" bIns="0" rIns="0">
            <a:spAutoFit/>
          </a:bodyPr>
          <a:lstStyle/>
          <a:p>
            <a:pPr algn="ctr">
              <a:lnSpc>
                <a:spcPts val="3558"/>
              </a:lnSpc>
              <a:spcBef>
                <a:spcPct val="0"/>
              </a:spcBef>
            </a:pPr>
            <a:r>
              <a:rPr lang="en-US" sz="3264" spc="-127">
                <a:solidFill>
                  <a:srgbClr val="FFFFFF"/>
                </a:solidFill>
                <a:latin typeface="Poppins"/>
                <a:ea typeface="Poppins"/>
                <a:cs typeface="Poppins"/>
                <a:sym typeface="Poppins"/>
              </a:rPr>
              <a:t>Sis</a:t>
            </a:r>
            <a:r>
              <a:rPr lang="en-US" sz="3264" spc="-127" strike="noStrike" u="none">
                <a:solidFill>
                  <a:srgbClr val="FFFFFF"/>
                </a:solidFill>
                <a:latin typeface="Poppins"/>
                <a:ea typeface="Poppins"/>
                <a:cs typeface="Poppins"/>
                <a:sym typeface="Poppins"/>
              </a:rPr>
              <a:t>tem sensor IoT terintegrasi untuk pemantauan tanah dan irigasi otomatis.</a:t>
            </a:r>
          </a:p>
          <a:p>
            <a:pPr algn="just" marL="0" indent="0" lvl="0">
              <a:lnSpc>
                <a:spcPts val="3558"/>
              </a:lnSpc>
              <a:spcBef>
                <a:spcPct val="0"/>
              </a:spcBef>
            </a:pPr>
          </a:p>
        </p:txBody>
      </p:sp>
      <p:sp>
        <p:nvSpPr>
          <p:cNvPr name="TextBox 10" id="10"/>
          <p:cNvSpPr txBox="true"/>
          <p:nvPr/>
        </p:nvSpPr>
        <p:spPr>
          <a:xfrm rot="0">
            <a:off x="7040909" y="5684192"/>
            <a:ext cx="9195226" cy="2848008"/>
          </a:xfrm>
          <a:prstGeom prst="rect">
            <a:avLst/>
          </a:prstGeom>
        </p:spPr>
        <p:txBody>
          <a:bodyPr anchor="t" rtlCol="false" tIns="0" lIns="0" bIns="0" rIns="0">
            <a:spAutoFit/>
          </a:bodyPr>
          <a:lstStyle/>
          <a:p>
            <a:pPr algn="just">
              <a:lnSpc>
                <a:spcPts val="3217"/>
              </a:lnSpc>
              <a:spcBef>
                <a:spcPct val="0"/>
              </a:spcBef>
            </a:pPr>
            <a:r>
              <a:rPr lang="en-US" sz="2952" spc="-115">
                <a:solidFill>
                  <a:srgbClr val="FFFFFF"/>
                </a:solidFill>
                <a:latin typeface="Poppins"/>
                <a:ea typeface="Poppins"/>
                <a:cs typeface="Poppins"/>
                <a:sym typeface="Poppins"/>
              </a:rPr>
              <a:t>Solusi ini langsung menjawab akar masalah yang di</a:t>
            </a:r>
            <a:r>
              <a:rPr lang="en-US" sz="2952" spc="-115" strike="noStrike" u="none">
                <a:solidFill>
                  <a:srgbClr val="FFFFFF"/>
                </a:solidFill>
                <a:latin typeface="Poppins"/>
                <a:ea typeface="Poppins"/>
                <a:cs typeface="Poppins"/>
                <a:sym typeface="Poppins"/>
              </a:rPr>
              <a:t>temukan pada tahap Empathize dan Define. Ia tidak hanya memberi informasi, tapi juga memberikan aksi nyata (otomatisasi), sehingga memberikan dampak paling signifikan terhadap efisiensi dan ketenangan pikiran bagi petani.</a:t>
            </a:r>
          </a:p>
          <a:p>
            <a:pPr algn="just" marL="0" indent="0" lvl="0">
              <a:lnSpc>
                <a:spcPts val="3217"/>
              </a:lnSpc>
              <a:spcBef>
                <a:spcPct val="0"/>
              </a:spcBef>
            </a:pPr>
          </a:p>
        </p:txBody>
      </p:sp>
      <p:sp>
        <p:nvSpPr>
          <p:cNvPr name="TextBox 11" id="11"/>
          <p:cNvSpPr txBox="true"/>
          <p:nvPr/>
        </p:nvSpPr>
        <p:spPr>
          <a:xfrm rot="0">
            <a:off x="7013239" y="5049268"/>
            <a:ext cx="5412922" cy="591184"/>
          </a:xfrm>
          <a:prstGeom prst="rect">
            <a:avLst/>
          </a:prstGeom>
        </p:spPr>
        <p:txBody>
          <a:bodyPr anchor="t" rtlCol="false" tIns="0" lIns="0" bIns="0" rIns="0">
            <a:spAutoFit/>
          </a:bodyPr>
          <a:lstStyle/>
          <a:p>
            <a:pPr algn="ctr">
              <a:lnSpc>
                <a:spcPts val="4652"/>
              </a:lnSpc>
              <a:spcBef>
                <a:spcPct val="0"/>
              </a:spcBef>
            </a:pPr>
            <a:r>
              <a:rPr lang="en-US" b="true" sz="3323">
                <a:solidFill>
                  <a:srgbClr val="FFFFFF"/>
                </a:solidFill>
                <a:latin typeface="Poppins Bold"/>
                <a:ea typeface="Poppins Bold"/>
                <a:cs typeface="Poppins Bold"/>
                <a:sym typeface="Poppins Bold"/>
              </a:rPr>
              <a:t>Alasan Pemilihan Solusi: </a:t>
            </a:r>
          </a:p>
        </p:txBody>
      </p:sp>
      <p:grpSp>
        <p:nvGrpSpPr>
          <p:cNvPr name="Group 12" id="12"/>
          <p:cNvGrpSpPr/>
          <p:nvPr/>
        </p:nvGrpSpPr>
        <p:grpSpPr>
          <a:xfrm rot="0">
            <a:off x="1028700" y="1018092"/>
            <a:ext cx="2209576" cy="301642"/>
            <a:chOff x="0" y="0"/>
            <a:chExt cx="2946102" cy="402189"/>
          </a:xfrm>
        </p:grpSpPr>
        <p:sp>
          <p:nvSpPr>
            <p:cNvPr name="Freeform 13" id="13"/>
            <p:cNvSpPr/>
            <p:nvPr/>
          </p:nvSpPr>
          <p:spPr>
            <a:xfrm flipH="true" flipV="false" rot="0">
              <a:off x="0" y="0"/>
              <a:ext cx="642692" cy="388023"/>
            </a:xfrm>
            <a:custGeom>
              <a:avLst/>
              <a:gdLst/>
              <a:ahLst/>
              <a:cxnLst/>
              <a:rect r="r" b="b" t="t" l="l"/>
              <a:pathLst>
                <a:path h="388023" w="642692">
                  <a:moveTo>
                    <a:pt x="642692" y="0"/>
                  </a:moveTo>
                  <a:lnTo>
                    <a:pt x="0" y="0"/>
                  </a:lnTo>
                  <a:lnTo>
                    <a:pt x="0" y="388023"/>
                  </a:lnTo>
                  <a:lnTo>
                    <a:pt x="642692" y="388023"/>
                  </a:lnTo>
                  <a:lnTo>
                    <a:pt x="64269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797689" y="-57128"/>
              <a:ext cx="2148412" cy="459317"/>
            </a:xfrm>
            <a:prstGeom prst="rect">
              <a:avLst/>
            </a:prstGeom>
          </p:spPr>
          <p:txBody>
            <a:bodyPr anchor="t" rtlCol="false" tIns="0" lIns="0" bIns="0" rIns="0">
              <a:spAutoFit/>
            </a:bodyPr>
            <a:lstStyle/>
            <a:p>
              <a:pPr algn="l" marL="0" indent="0" lvl="0">
                <a:lnSpc>
                  <a:spcPts val="2799"/>
                </a:lnSpc>
              </a:pPr>
              <a:r>
                <a:rPr lang="en-US" b="true" sz="1999">
                  <a:solidFill>
                    <a:srgbClr val="FFFFFF"/>
                  </a:solidFill>
                  <a:latin typeface="Poppins Bold"/>
                  <a:ea typeface="Poppins Bold"/>
                  <a:cs typeface="Poppins Bold"/>
                  <a:sym typeface="Poppins Bold"/>
                </a:rPr>
                <a:t>TaniCerdas</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sp>
        <p:nvSpPr>
          <p:cNvPr name="TextBox 2" id="2"/>
          <p:cNvSpPr txBox="true"/>
          <p:nvPr/>
        </p:nvSpPr>
        <p:spPr>
          <a:xfrm rot="0">
            <a:off x="4620815" y="2495123"/>
            <a:ext cx="9046370" cy="1154430"/>
          </a:xfrm>
          <a:prstGeom prst="rect">
            <a:avLst/>
          </a:prstGeom>
        </p:spPr>
        <p:txBody>
          <a:bodyPr anchor="t" rtlCol="false" tIns="0" lIns="0" bIns="0" rIns="0">
            <a:spAutoFit/>
          </a:bodyPr>
          <a:lstStyle/>
          <a:p>
            <a:pPr algn="ctr">
              <a:lnSpc>
                <a:spcPts val="8460"/>
              </a:lnSpc>
            </a:pPr>
            <a:r>
              <a:rPr lang="en-US" b="true" sz="9000" spc="-288">
                <a:solidFill>
                  <a:srgbClr val="BFD31C"/>
                </a:solidFill>
                <a:latin typeface="TT Bluescreens Bold"/>
                <a:ea typeface="TT Bluescreens Bold"/>
                <a:cs typeface="TT Bluescreens Bold"/>
                <a:sym typeface="TT Bluescreens Bold"/>
              </a:rPr>
              <a:t>KOMPONEN YANG DIGUNAKAN</a:t>
            </a:r>
          </a:p>
        </p:txBody>
      </p:sp>
      <p:sp>
        <p:nvSpPr>
          <p:cNvPr name="Freeform 3" id="3"/>
          <p:cNvSpPr/>
          <p:nvPr/>
        </p:nvSpPr>
        <p:spPr>
          <a:xfrm flipH="false" flipV="false" rot="0">
            <a:off x="15492547" y="3548047"/>
            <a:ext cx="1168520" cy="2114968"/>
          </a:xfrm>
          <a:custGeom>
            <a:avLst/>
            <a:gdLst/>
            <a:ahLst/>
            <a:cxnLst/>
            <a:rect r="r" b="b" t="t" l="l"/>
            <a:pathLst>
              <a:path h="2114968" w="1168520">
                <a:moveTo>
                  <a:pt x="0" y="0"/>
                </a:moveTo>
                <a:lnTo>
                  <a:pt x="1168520" y="0"/>
                </a:lnTo>
                <a:lnTo>
                  <a:pt x="1168520" y="2114968"/>
                </a:lnTo>
                <a:lnTo>
                  <a:pt x="0" y="2114968"/>
                </a:lnTo>
                <a:lnTo>
                  <a:pt x="0" y="0"/>
                </a:lnTo>
                <a:close/>
              </a:path>
            </a:pathLst>
          </a:custGeom>
          <a:blipFill>
            <a:blip r:embed="rId2"/>
            <a:stretch>
              <a:fillRect l="0" t="0" r="0" b="0"/>
            </a:stretch>
          </a:blipFill>
        </p:spPr>
      </p:sp>
      <p:sp>
        <p:nvSpPr>
          <p:cNvPr name="Freeform 4" id="4"/>
          <p:cNvSpPr/>
          <p:nvPr/>
        </p:nvSpPr>
        <p:spPr>
          <a:xfrm flipH="false" flipV="false" rot="0">
            <a:off x="13195992" y="1239538"/>
            <a:ext cx="1176022" cy="1792034"/>
          </a:xfrm>
          <a:custGeom>
            <a:avLst/>
            <a:gdLst/>
            <a:ahLst/>
            <a:cxnLst/>
            <a:rect r="r" b="b" t="t" l="l"/>
            <a:pathLst>
              <a:path h="1792034" w="1176022">
                <a:moveTo>
                  <a:pt x="0" y="0"/>
                </a:moveTo>
                <a:lnTo>
                  <a:pt x="1176022" y="0"/>
                </a:lnTo>
                <a:lnTo>
                  <a:pt x="1176022" y="1792033"/>
                </a:lnTo>
                <a:lnTo>
                  <a:pt x="0" y="1792033"/>
                </a:lnTo>
                <a:lnTo>
                  <a:pt x="0" y="0"/>
                </a:lnTo>
                <a:close/>
              </a:path>
            </a:pathLst>
          </a:custGeom>
          <a:blipFill>
            <a:blip r:embed="rId3"/>
            <a:stretch>
              <a:fillRect l="0" t="0" r="0" b="0"/>
            </a:stretch>
          </a:blipFill>
        </p:spPr>
      </p:sp>
      <p:sp>
        <p:nvSpPr>
          <p:cNvPr name="Freeform 5" id="5"/>
          <p:cNvSpPr/>
          <p:nvPr/>
        </p:nvSpPr>
        <p:spPr>
          <a:xfrm flipH="false" flipV="false" rot="0">
            <a:off x="0" y="4103755"/>
            <a:ext cx="18288000" cy="5143500"/>
          </a:xfrm>
          <a:custGeom>
            <a:avLst/>
            <a:gdLst/>
            <a:ahLst/>
            <a:cxnLst/>
            <a:rect r="r" b="b" t="t" l="l"/>
            <a:pathLst>
              <a:path h="5143500" w="18288000">
                <a:moveTo>
                  <a:pt x="0" y="0"/>
                </a:moveTo>
                <a:lnTo>
                  <a:pt x="18288000" y="0"/>
                </a:lnTo>
                <a:lnTo>
                  <a:pt x="18288000" y="5143500"/>
                </a:lnTo>
                <a:lnTo>
                  <a:pt x="0" y="5143500"/>
                </a:lnTo>
                <a:lnTo>
                  <a:pt x="0" y="0"/>
                </a:lnTo>
                <a:close/>
              </a:path>
            </a:pathLst>
          </a:custGeom>
          <a:blipFill>
            <a:blip r:embed="rId4"/>
            <a:stretch>
              <a:fillRect l="0" t="0" r="0" b="0"/>
            </a:stretch>
          </a:blipFill>
        </p:spPr>
      </p:sp>
      <p:sp>
        <p:nvSpPr>
          <p:cNvPr name="Freeform 6" id="6"/>
          <p:cNvSpPr/>
          <p:nvPr/>
        </p:nvSpPr>
        <p:spPr>
          <a:xfrm flipH="false" flipV="false" rot="0">
            <a:off x="3062577" y="3031571"/>
            <a:ext cx="1454868" cy="1752853"/>
          </a:xfrm>
          <a:custGeom>
            <a:avLst/>
            <a:gdLst/>
            <a:ahLst/>
            <a:cxnLst/>
            <a:rect r="r" b="b" t="t" l="l"/>
            <a:pathLst>
              <a:path h="1752853" w="1454868">
                <a:moveTo>
                  <a:pt x="0" y="0"/>
                </a:moveTo>
                <a:lnTo>
                  <a:pt x="1454868" y="0"/>
                </a:lnTo>
                <a:lnTo>
                  <a:pt x="1454868" y="1752853"/>
                </a:lnTo>
                <a:lnTo>
                  <a:pt x="0" y="1752853"/>
                </a:lnTo>
                <a:lnTo>
                  <a:pt x="0" y="0"/>
                </a:lnTo>
                <a:close/>
              </a:path>
            </a:pathLst>
          </a:custGeom>
          <a:blipFill>
            <a:blip r:embed="rId5"/>
            <a:stretch>
              <a:fillRect l="0" t="0" r="0" b="0"/>
            </a:stretch>
          </a:blipFill>
        </p:spPr>
      </p:sp>
      <p:grpSp>
        <p:nvGrpSpPr>
          <p:cNvPr name="Group 7" id="7"/>
          <p:cNvGrpSpPr/>
          <p:nvPr/>
        </p:nvGrpSpPr>
        <p:grpSpPr>
          <a:xfrm rot="0">
            <a:off x="1028700" y="1018092"/>
            <a:ext cx="2209576" cy="301642"/>
            <a:chOff x="0" y="0"/>
            <a:chExt cx="2946102" cy="402189"/>
          </a:xfrm>
        </p:grpSpPr>
        <p:sp>
          <p:nvSpPr>
            <p:cNvPr name="Freeform 8" id="8"/>
            <p:cNvSpPr/>
            <p:nvPr/>
          </p:nvSpPr>
          <p:spPr>
            <a:xfrm flipH="true" flipV="false" rot="0">
              <a:off x="0" y="0"/>
              <a:ext cx="642692" cy="388023"/>
            </a:xfrm>
            <a:custGeom>
              <a:avLst/>
              <a:gdLst/>
              <a:ahLst/>
              <a:cxnLst/>
              <a:rect r="r" b="b" t="t" l="l"/>
              <a:pathLst>
                <a:path h="388023" w="642692">
                  <a:moveTo>
                    <a:pt x="642692" y="0"/>
                  </a:moveTo>
                  <a:lnTo>
                    <a:pt x="0" y="0"/>
                  </a:lnTo>
                  <a:lnTo>
                    <a:pt x="0" y="388023"/>
                  </a:lnTo>
                  <a:lnTo>
                    <a:pt x="642692" y="388023"/>
                  </a:lnTo>
                  <a:lnTo>
                    <a:pt x="64269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797689" y="-57128"/>
              <a:ext cx="2148412" cy="459317"/>
            </a:xfrm>
            <a:prstGeom prst="rect">
              <a:avLst/>
            </a:prstGeom>
          </p:spPr>
          <p:txBody>
            <a:bodyPr anchor="t" rtlCol="false" tIns="0" lIns="0" bIns="0" rIns="0">
              <a:spAutoFit/>
            </a:bodyPr>
            <a:lstStyle/>
            <a:p>
              <a:pPr algn="l" marL="0" indent="0" lvl="0">
                <a:lnSpc>
                  <a:spcPts val="2799"/>
                </a:lnSpc>
              </a:pPr>
              <a:r>
                <a:rPr lang="en-US" b="true" sz="1999">
                  <a:solidFill>
                    <a:srgbClr val="FFFFFF"/>
                  </a:solidFill>
                  <a:latin typeface="Poppins Bold"/>
                  <a:ea typeface="Poppins Bold"/>
                  <a:cs typeface="Poppins Bold"/>
                  <a:sym typeface="Poppins Bold"/>
                </a:rPr>
                <a:t>TaniCerdas</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sp>
        <p:nvSpPr>
          <p:cNvPr name="Freeform 2" id="2"/>
          <p:cNvSpPr/>
          <p:nvPr/>
        </p:nvSpPr>
        <p:spPr>
          <a:xfrm flipH="false" flipV="false" rot="0">
            <a:off x="16675040" y="1378232"/>
            <a:ext cx="1168520" cy="2114968"/>
          </a:xfrm>
          <a:custGeom>
            <a:avLst/>
            <a:gdLst/>
            <a:ahLst/>
            <a:cxnLst/>
            <a:rect r="r" b="b" t="t" l="l"/>
            <a:pathLst>
              <a:path h="2114968" w="1168520">
                <a:moveTo>
                  <a:pt x="0" y="0"/>
                </a:moveTo>
                <a:lnTo>
                  <a:pt x="1168520" y="0"/>
                </a:lnTo>
                <a:lnTo>
                  <a:pt x="1168520" y="2114968"/>
                </a:lnTo>
                <a:lnTo>
                  <a:pt x="0" y="2114968"/>
                </a:lnTo>
                <a:lnTo>
                  <a:pt x="0" y="0"/>
                </a:lnTo>
                <a:close/>
              </a:path>
            </a:pathLst>
          </a:custGeom>
          <a:blipFill>
            <a:blip r:embed="rId2"/>
            <a:stretch>
              <a:fillRect l="0" t="0" r="0" b="0"/>
            </a:stretch>
          </a:blipFill>
        </p:spPr>
      </p:sp>
      <p:sp>
        <p:nvSpPr>
          <p:cNvPr name="Freeform 3" id="3"/>
          <p:cNvSpPr/>
          <p:nvPr/>
        </p:nvSpPr>
        <p:spPr>
          <a:xfrm flipH="false" flipV="false" rot="0">
            <a:off x="9454531" y="-124442"/>
            <a:ext cx="1176022" cy="1792034"/>
          </a:xfrm>
          <a:custGeom>
            <a:avLst/>
            <a:gdLst/>
            <a:ahLst/>
            <a:cxnLst/>
            <a:rect r="r" b="b" t="t" l="l"/>
            <a:pathLst>
              <a:path h="1792034" w="1176022">
                <a:moveTo>
                  <a:pt x="0" y="0"/>
                </a:moveTo>
                <a:lnTo>
                  <a:pt x="1176022" y="0"/>
                </a:lnTo>
                <a:lnTo>
                  <a:pt x="1176022" y="1792033"/>
                </a:lnTo>
                <a:lnTo>
                  <a:pt x="0" y="1792033"/>
                </a:lnTo>
                <a:lnTo>
                  <a:pt x="0" y="0"/>
                </a:lnTo>
                <a:close/>
              </a:path>
            </a:pathLst>
          </a:custGeom>
          <a:blipFill>
            <a:blip r:embed="rId3"/>
            <a:stretch>
              <a:fillRect l="0" t="0" r="0" b="0"/>
            </a:stretch>
          </a:blipFill>
        </p:spPr>
      </p:sp>
      <p:sp>
        <p:nvSpPr>
          <p:cNvPr name="Freeform 4" id="4"/>
          <p:cNvSpPr/>
          <p:nvPr/>
        </p:nvSpPr>
        <p:spPr>
          <a:xfrm flipH="false" flipV="false" rot="0">
            <a:off x="207292" y="8779878"/>
            <a:ext cx="1454868" cy="1752853"/>
          </a:xfrm>
          <a:custGeom>
            <a:avLst/>
            <a:gdLst/>
            <a:ahLst/>
            <a:cxnLst/>
            <a:rect r="r" b="b" t="t" l="l"/>
            <a:pathLst>
              <a:path h="1752853" w="1454868">
                <a:moveTo>
                  <a:pt x="0" y="0"/>
                </a:moveTo>
                <a:lnTo>
                  <a:pt x="1454868" y="0"/>
                </a:lnTo>
                <a:lnTo>
                  <a:pt x="1454868" y="1752853"/>
                </a:lnTo>
                <a:lnTo>
                  <a:pt x="0" y="1752853"/>
                </a:lnTo>
                <a:lnTo>
                  <a:pt x="0" y="0"/>
                </a:lnTo>
                <a:close/>
              </a:path>
            </a:pathLst>
          </a:custGeom>
          <a:blipFill>
            <a:blip r:embed="rId4"/>
            <a:stretch>
              <a:fillRect l="0" t="0" r="0" b="0"/>
            </a:stretch>
          </a:blipFill>
        </p:spPr>
      </p:sp>
      <p:sp>
        <p:nvSpPr>
          <p:cNvPr name="Freeform 5" id="5"/>
          <p:cNvSpPr/>
          <p:nvPr/>
        </p:nvSpPr>
        <p:spPr>
          <a:xfrm flipH="false" flipV="false" rot="0">
            <a:off x="9255444" y="208026"/>
            <a:ext cx="2975672" cy="6331184"/>
          </a:xfrm>
          <a:custGeom>
            <a:avLst/>
            <a:gdLst/>
            <a:ahLst/>
            <a:cxnLst/>
            <a:rect r="r" b="b" t="t" l="l"/>
            <a:pathLst>
              <a:path h="6331184" w="2975672">
                <a:moveTo>
                  <a:pt x="0" y="0"/>
                </a:moveTo>
                <a:lnTo>
                  <a:pt x="2975673" y="0"/>
                </a:lnTo>
                <a:lnTo>
                  <a:pt x="2975673" y="6331184"/>
                </a:lnTo>
                <a:lnTo>
                  <a:pt x="0" y="6331184"/>
                </a:lnTo>
                <a:lnTo>
                  <a:pt x="0" y="0"/>
                </a:lnTo>
                <a:close/>
              </a:path>
            </a:pathLst>
          </a:custGeom>
          <a:blipFill>
            <a:blip r:embed="rId5"/>
            <a:stretch>
              <a:fillRect l="-120552" t="0" r="-120552" b="0"/>
            </a:stretch>
          </a:blipFill>
        </p:spPr>
      </p:sp>
      <p:sp>
        <p:nvSpPr>
          <p:cNvPr name="Freeform 6" id="6"/>
          <p:cNvSpPr/>
          <p:nvPr/>
        </p:nvSpPr>
        <p:spPr>
          <a:xfrm flipH="false" flipV="false" rot="0">
            <a:off x="12598610" y="208026"/>
            <a:ext cx="2894565" cy="6331184"/>
          </a:xfrm>
          <a:custGeom>
            <a:avLst/>
            <a:gdLst/>
            <a:ahLst/>
            <a:cxnLst/>
            <a:rect r="r" b="b" t="t" l="l"/>
            <a:pathLst>
              <a:path h="6331184" w="2894565">
                <a:moveTo>
                  <a:pt x="0" y="0"/>
                </a:moveTo>
                <a:lnTo>
                  <a:pt x="2894566" y="0"/>
                </a:lnTo>
                <a:lnTo>
                  <a:pt x="2894566" y="6331184"/>
                </a:lnTo>
                <a:lnTo>
                  <a:pt x="0" y="6331184"/>
                </a:lnTo>
                <a:lnTo>
                  <a:pt x="0" y="0"/>
                </a:lnTo>
                <a:close/>
              </a:path>
            </a:pathLst>
          </a:custGeom>
          <a:blipFill>
            <a:blip r:embed="rId6"/>
            <a:stretch>
              <a:fillRect l="-124689" t="0" r="-125974" b="0"/>
            </a:stretch>
          </a:blipFill>
        </p:spPr>
      </p:sp>
      <p:sp>
        <p:nvSpPr>
          <p:cNvPr name="Freeform 7" id="7"/>
          <p:cNvSpPr/>
          <p:nvPr/>
        </p:nvSpPr>
        <p:spPr>
          <a:xfrm flipH="false" flipV="false" rot="0">
            <a:off x="1345430" y="7198378"/>
            <a:ext cx="15913870" cy="2878351"/>
          </a:xfrm>
          <a:custGeom>
            <a:avLst/>
            <a:gdLst/>
            <a:ahLst/>
            <a:cxnLst/>
            <a:rect r="r" b="b" t="t" l="l"/>
            <a:pathLst>
              <a:path h="2878351" w="15913870">
                <a:moveTo>
                  <a:pt x="0" y="0"/>
                </a:moveTo>
                <a:lnTo>
                  <a:pt x="15913870" y="0"/>
                </a:lnTo>
                <a:lnTo>
                  <a:pt x="15913870" y="2878350"/>
                </a:lnTo>
                <a:lnTo>
                  <a:pt x="0" y="2878350"/>
                </a:lnTo>
                <a:lnTo>
                  <a:pt x="0" y="0"/>
                </a:lnTo>
                <a:close/>
              </a:path>
            </a:pathLst>
          </a:custGeom>
          <a:blipFill>
            <a:blip r:embed="rId7"/>
            <a:stretch>
              <a:fillRect l="0" t="-122522" r="0" b="-122337"/>
            </a:stretch>
          </a:blipFill>
        </p:spPr>
      </p:sp>
      <p:sp>
        <p:nvSpPr>
          <p:cNvPr name="TextBox 8" id="8"/>
          <p:cNvSpPr txBox="true"/>
          <p:nvPr/>
        </p:nvSpPr>
        <p:spPr>
          <a:xfrm rot="0">
            <a:off x="5194268" y="2863080"/>
            <a:ext cx="3689701" cy="769620"/>
          </a:xfrm>
          <a:prstGeom prst="rect">
            <a:avLst/>
          </a:prstGeom>
        </p:spPr>
        <p:txBody>
          <a:bodyPr anchor="t" rtlCol="false" tIns="0" lIns="0" bIns="0" rIns="0">
            <a:spAutoFit/>
          </a:bodyPr>
          <a:lstStyle/>
          <a:p>
            <a:pPr algn="ctr">
              <a:lnSpc>
                <a:spcPts val="5640"/>
              </a:lnSpc>
            </a:pPr>
            <a:r>
              <a:rPr lang="en-US" b="true" sz="6000" spc="-192">
                <a:solidFill>
                  <a:srgbClr val="BFD31C"/>
                </a:solidFill>
                <a:latin typeface="TT Bluescreens Bold"/>
                <a:ea typeface="TT Bluescreens Bold"/>
                <a:cs typeface="TT Bluescreens Bold"/>
                <a:sym typeface="TT Bluescreens Bold"/>
              </a:rPr>
              <a:t>ALUR KERJA SISTEM</a:t>
            </a:r>
          </a:p>
        </p:txBody>
      </p:sp>
      <p:sp>
        <p:nvSpPr>
          <p:cNvPr name="TextBox 9" id="9"/>
          <p:cNvSpPr txBox="true"/>
          <p:nvPr/>
        </p:nvSpPr>
        <p:spPr>
          <a:xfrm rot="0">
            <a:off x="1345430" y="6225838"/>
            <a:ext cx="4846565" cy="769620"/>
          </a:xfrm>
          <a:prstGeom prst="rect">
            <a:avLst/>
          </a:prstGeom>
        </p:spPr>
        <p:txBody>
          <a:bodyPr anchor="t" rtlCol="false" tIns="0" lIns="0" bIns="0" rIns="0">
            <a:spAutoFit/>
          </a:bodyPr>
          <a:lstStyle/>
          <a:p>
            <a:pPr algn="ctr">
              <a:lnSpc>
                <a:spcPts val="5640"/>
              </a:lnSpc>
            </a:pPr>
            <a:r>
              <a:rPr lang="en-US" b="true" sz="6000" spc="-192">
                <a:solidFill>
                  <a:srgbClr val="BFD31C"/>
                </a:solidFill>
                <a:latin typeface="TT Bluescreens Bold"/>
                <a:ea typeface="TT Bluescreens Bold"/>
                <a:cs typeface="TT Bluescreens Bold"/>
                <a:sym typeface="TT Bluescreens Bold"/>
              </a:rPr>
              <a:t>GAMBAR/SKEMA SISTEM: </a:t>
            </a:r>
          </a:p>
        </p:txBody>
      </p:sp>
      <p:grpSp>
        <p:nvGrpSpPr>
          <p:cNvPr name="Group 10" id="10"/>
          <p:cNvGrpSpPr/>
          <p:nvPr/>
        </p:nvGrpSpPr>
        <p:grpSpPr>
          <a:xfrm rot="0">
            <a:off x="1028700" y="1018092"/>
            <a:ext cx="2209576" cy="301642"/>
            <a:chOff x="0" y="0"/>
            <a:chExt cx="2946102" cy="402189"/>
          </a:xfrm>
        </p:grpSpPr>
        <p:sp>
          <p:nvSpPr>
            <p:cNvPr name="Freeform 11" id="11"/>
            <p:cNvSpPr/>
            <p:nvPr/>
          </p:nvSpPr>
          <p:spPr>
            <a:xfrm flipH="true" flipV="false" rot="0">
              <a:off x="0" y="0"/>
              <a:ext cx="642692" cy="388023"/>
            </a:xfrm>
            <a:custGeom>
              <a:avLst/>
              <a:gdLst/>
              <a:ahLst/>
              <a:cxnLst/>
              <a:rect r="r" b="b" t="t" l="l"/>
              <a:pathLst>
                <a:path h="388023" w="642692">
                  <a:moveTo>
                    <a:pt x="642692" y="0"/>
                  </a:moveTo>
                  <a:lnTo>
                    <a:pt x="0" y="0"/>
                  </a:lnTo>
                  <a:lnTo>
                    <a:pt x="0" y="388023"/>
                  </a:lnTo>
                  <a:lnTo>
                    <a:pt x="642692" y="388023"/>
                  </a:lnTo>
                  <a:lnTo>
                    <a:pt x="64269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797689" y="-57128"/>
              <a:ext cx="2148412" cy="459317"/>
            </a:xfrm>
            <a:prstGeom prst="rect">
              <a:avLst/>
            </a:prstGeom>
          </p:spPr>
          <p:txBody>
            <a:bodyPr anchor="t" rtlCol="false" tIns="0" lIns="0" bIns="0" rIns="0">
              <a:spAutoFit/>
            </a:bodyPr>
            <a:lstStyle/>
            <a:p>
              <a:pPr algn="l" marL="0" indent="0" lvl="0">
                <a:lnSpc>
                  <a:spcPts val="2799"/>
                </a:lnSpc>
              </a:pPr>
              <a:r>
                <a:rPr lang="en-US" b="true" sz="1999">
                  <a:solidFill>
                    <a:srgbClr val="FFFFFF"/>
                  </a:solidFill>
                  <a:latin typeface="Poppins Bold"/>
                  <a:ea typeface="Poppins Bold"/>
                  <a:cs typeface="Poppins Bold"/>
                  <a:sym typeface="Poppins Bold"/>
                </a:rPr>
                <a:t>TaniCerdas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2693C"/>
        </a:solidFill>
      </p:bgPr>
    </p:bg>
    <p:spTree>
      <p:nvGrpSpPr>
        <p:cNvPr id="1" name=""/>
        <p:cNvGrpSpPr/>
        <p:nvPr/>
      </p:nvGrpSpPr>
      <p:grpSpPr>
        <a:xfrm>
          <a:off x="0" y="0"/>
          <a:ext cx="0" cy="0"/>
          <a:chOff x="0" y="0"/>
          <a:chExt cx="0" cy="0"/>
        </a:xfrm>
      </p:grpSpPr>
      <p:grpSp>
        <p:nvGrpSpPr>
          <p:cNvPr name="Group 2" id="2"/>
          <p:cNvGrpSpPr/>
          <p:nvPr/>
        </p:nvGrpSpPr>
        <p:grpSpPr>
          <a:xfrm rot="0">
            <a:off x="1028700" y="3285588"/>
            <a:ext cx="3752281" cy="5972712"/>
            <a:chOff x="0" y="0"/>
            <a:chExt cx="581327" cy="925329"/>
          </a:xfrm>
        </p:grpSpPr>
        <p:sp>
          <p:nvSpPr>
            <p:cNvPr name="Freeform 3" id="3"/>
            <p:cNvSpPr/>
            <p:nvPr/>
          </p:nvSpPr>
          <p:spPr>
            <a:xfrm flipH="false" flipV="false" rot="0">
              <a:off x="0" y="0"/>
              <a:ext cx="581327" cy="925329"/>
            </a:xfrm>
            <a:custGeom>
              <a:avLst/>
              <a:gdLst/>
              <a:ahLst/>
              <a:cxnLst/>
              <a:rect r="r" b="b" t="t" l="l"/>
              <a:pathLst>
                <a:path h="925329" w="581327">
                  <a:moveTo>
                    <a:pt x="0" y="0"/>
                  </a:moveTo>
                  <a:lnTo>
                    <a:pt x="581327" y="0"/>
                  </a:lnTo>
                  <a:lnTo>
                    <a:pt x="581327" y="925329"/>
                  </a:lnTo>
                  <a:lnTo>
                    <a:pt x="0" y="925329"/>
                  </a:lnTo>
                  <a:close/>
                </a:path>
              </a:pathLst>
            </a:custGeom>
            <a:blipFill>
              <a:blip r:embed="rId2"/>
              <a:stretch>
                <a:fillRect l="-27100" t="0" r="-27100" b="0"/>
              </a:stretch>
            </a:blipFill>
          </p:spPr>
        </p:sp>
      </p:grpSp>
      <p:sp>
        <p:nvSpPr>
          <p:cNvPr name="TextBox 4" id="4"/>
          <p:cNvSpPr txBox="true"/>
          <p:nvPr/>
        </p:nvSpPr>
        <p:spPr>
          <a:xfrm rot="0">
            <a:off x="6609890" y="1249647"/>
            <a:ext cx="5068220" cy="1154430"/>
          </a:xfrm>
          <a:prstGeom prst="rect">
            <a:avLst/>
          </a:prstGeom>
        </p:spPr>
        <p:txBody>
          <a:bodyPr anchor="t" rtlCol="false" tIns="0" lIns="0" bIns="0" rIns="0">
            <a:spAutoFit/>
          </a:bodyPr>
          <a:lstStyle/>
          <a:p>
            <a:pPr algn="ctr">
              <a:lnSpc>
                <a:spcPts val="8460"/>
              </a:lnSpc>
            </a:pPr>
            <a:r>
              <a:rPr lang="en-US" b="true" sz="9000" spc="-288">
                <a:solidFill>
                  <a:srgbClr val="BFD31C"/>
                </a:solidFill>
                <a:latin typeface="TT Bluescreens Bold"/>
                <a:ea typeface="TT Bluescreens Bold"/>
                <a:cs typeface="TT Bluescreens Bold"/>
                <a:sym typeface="TT Bluescreens Bold"/>
              </a:rPr>
              <a:t>HASIL UJI COBA</a:t>
            </a:r>
          </a:p>
        </p:txBody>
      </p:sp>
      <p:grpSp>
        <p:nvGrpSpPr>
          <p:cNvPr name="Group 5" id="5"/>
          <p:cNvGrpSpPr/>
          <p:nvPr/>
        </p:nvGrpSpPr>
        <p:grpSpPr>
          <a:xfrm rot="0">
            <a:off x="4924525" y="3285588"/>
            <a:ext cx="3752281" cy="2986356"/>
            <a:chOff x="0" y="0"/>
            <a:chExt cx="581327" cy="462665"/>
          </a:xfrm>
        </p:grpSpPr>
        <p:sp>
          <p:nvSpPr>
            <p:cNvPr name="Freeform 6" id="6"/>
            <p:cNvSpPr/>
            <p:nvPr/>
          </p:nvSpPr>
          <p:spPr>
            <a:xfrm flipH="false" flipV="false" rot="0">
              <a:off x="0" y="0"/>
              <a:ext cx="581327" cy="462665"/>
            </a:xfrm>
            <a:custGeom>
              <a:avLst/>
              <a:gdLst/>
              <a:ahLst/>
              <a:cxnLst/>
              <a:rect r="r" b="b" t="t" l="l"/>
              <a:pathLst>
                <a:path h="462665" w="581327">
                  <a:moveTo>
                    <a:pt x="0" y="0"/>
                  </a:moveTo>
                  <a:lnTo>
                    <a:pt x="581327" y="0"/>
                  </a:lnTo>
                  <a:lnTo>
                    <a:pt x="581327" y="462665"/>
                  </a:lnTo>
                  <a:lnTo>
                    <a:pt x="0" y="462665"/>
                  </a:lnTo>
                  <a:close/>
                </a:path>
              </a:pathLst>
            </a:custGeom>
            <a:blipFill>
              <a:blip r:embed="rId3"/>
              <a:stretch>
                <a:fillRect l="0" t="-12823" r="0" b="-12823"/>
              </a:stretch>
            </a:blipFill>
          </p:spPr>
        </p:sp>
      </p:grpSp>
      <p:grpSp>
        <p:nvGrpSpPr>
          <p:cNvPr name="Group 7" id="7"/>
          <p:cNvGrpSpPr/>
          <p:nvPr/>
        </p:nvGrpSpPr>
        <p:grpSpPr>
          <a:xfrm rot="0">
            <a:off x="4924525" y="6271944"/>
            <a:ext cx="3752281" cy="2986356"/>
            <a:chOff x="0" y="0"/>
            <a:chExt cx="581327" cy="462665"/>
          </a:xfrm>
        </p:grpSpPr>
        <p:sp>
          <p:nvSpPr>
            <p:cNvPr name="Freeform 8" id="8"/>
            <p:cNvSpPr/>
            <p:nvPr/>
          </p:nvSpPr>
          <p:spPr>
            <a:xfrm flipH="false" flipV="false" rot="0">
              <a:off x="0" y="0"/>
              <a:ext cx="581327" cy="462665"/>
            </a:xfrm>
            <a:custGeom>
              <a:avLst/>
              <a:gdLst/>
              <a:ahLst/>
              <a:cxnLst/>
              <a:rect r="r" b="b" t="t" l="l"/>
              <a:pathLst>
                <a:path h="462665" w="581327">
                  <a:moveTo>
                    <a:pt x="0" y="0"/>
                  </a:moveTo>
                  <a:lnTo>
                    <a:pt x="581327" y="0"/>
                  </a:lnTo>
                  <a:lnTo>
                    <a:pt x="581327" y="462665"/>
                  </a:lnTo>
                  <a:lnTo>
                    <a:pt x="0" y="462665"/>
                  </a:lnTo>
                  <a:close/>
                </a:path>
              </a:pathLst>
            </a:custGeom>
            <a:blipFill>
              <a:blip r:embed="rId4"/>
              <a:stretch>
                <a:fillRect l="0" t="-15612" r="0" b="-15612"/>
              </a:stretch>
            </a:blipFill>
          </p:spPr>
        </p:sp>
      </p:grpSp>
      <p:grpSp>
        <p:nvGrpSpPr>
          <p:cNvPr name="Group 9" id="9"/>
          <p:cNvGrpSpPr/>
          <p:nvPr/>
        </p:nvGrpSpPr>
        <p:grpSpPr>
          <a:xfrm rot="0">
            <a:off x="8819681" y="3285588"/>
            <a:ext cx="8439619" cy="2986356"/>
            <a:chOff x="0" y="0"/>
            <a:chExt cx="1307518" cy="462665"/>
          </a:xfrm>
        </p:grpSpPr>
        <p:sp>
          <p:nvSpPr>
            <p:cNvPr name="Freeform 10" id="10"/>
            <p:cNvSpPr/>
            <p:nvPr/>
          </p:nvSpPr>
          <p:spPr>
            <a:xfrm flipH="false" flipV="false" rot="0">
              <a:off x="0" y="0"/>
              <a:ext cx="1307518" cy="462665"/>
            </a:xfrm>
            <a:custGeom>
              <a:avLst/>
              <a:gdLst/>
              <a:ahLst/>
              <a:cxnLst/>
              <a:rect r="r" b="b" t="t" l="l"/>
              <a:pathLst>
                <a:path h="462665" w="1307518">
                  <a:moveTo>
                    <a:pt x="0" y="0"/>
                  </a:moveTo>
                  <a:lnTo>
                    <a:pt x="1307518" y="0"/>
                  </a:lnTo>
                  <a:lnTo>
                    <a:pt x="1307518" y="462665"/>
                  </a:lnTo>
                  <a:lnTo>
                    <a:pt x="0" y="462665"/>
                  </a:lnTo>
                  <a:close/>
                </a:path>
              </a:pathLst>
            </a:custGeom>
            <a:blipFill>
              <a:blip r:embed="rId5"/>
              <a:stretch>
                <a:fillRect l="0" t="-44143" r="0" b="-44143"/>
              </a:stretch>
            </a:blipFill>
          </p:spPr>
        </p:sp>
      </p:grpSp>
      <p:sp>
        <p:nvSpPr>
          <p:cNvPr name="Freeform 11" id="11"/>
          <p:cNvSpPr/>
          <p:nvPr/>
        </p:nvSpPr>
        <p:spPr>
          <a:xfrm flipH="false" flipV="false" rot="0">
            <a:off x="6609890" y="74999"/>
            <a:ext cx="1551395" cy="1930196"/>
          </a:xfrm>
          <a:custGeom>
            <a:avLst/>
            <a:gdLst/>
            <a:ahLst/>
            <a:cxnLst/>
            <a:rect r="r" b="b" t="t" l="l"/>
            <a:pathLst>
              <a:path h="1930196" w="1551395">
                <a:moveTo>
                  <a:pt x="0" y="0"/>
                </a:moveTo>
                <a:lnTo>
                  <a:pt x="1551395" y="0"/>
                </a:lnTo>
                <a:lnTo>
                  <a:pt x="1551395" y="1930195"/>
                </a:lnTo>
                <a:lnTo>
                  <a:pt x="0" y="1930195"/>
                </a:lnTo>
                <a:lnTo>
                  <a:pt x="0" y="0"/>
                </a:lnTo>
                <a:close/>
              </a:path>
            </a:pathLst>
          </a:custGeom>
          <a:blipFill>
            <a:blip r:embed="rId6"/>
            <a:stretch>
              <a:fillRect l="0" t="0" r="0" b="0"/>
            </a:stretch>
          </a:blipFill>
        </p:spPr>
      </p:sp>
      <p:sp>
        <p:nvSpPr>
          <p:cNvPr name="Freeform 12" id="12"/>
          <p:cNvSpPr/>
          <p:nvPr/>
        </p:nvSpPr>
        <p:spPr>
          <a:xfrm flipH="false" flipV="false" rot="0">
            <a:off x="7732798" y="9140338"/>
            <a:ext cx="2173766" cy="1146662"/>
          </a:xfrm>
          <a:custGeom>
            <a:avLst/>
            <a:gdLst/>
            <a:ahLst/>
            <a:cxnLst/>
            <a:rect r="r" b="b" t="t" l="l"/>
            <a:pathLst>
              <a:path h="1146662" w="2173766">
                <a:moveTo>
                  <a:pt x="0" y="0"/>
                </a:moveTo>
                <a:lnTo>
                  <a:pt x="2173766" y="0"/>
                </a:lnTo>
                <a:lnTo>
                  <a:pt x="2173766" y="1146662"/>
                </a:lnTo>
                <a:lnTo>
                  <a:pt x="0" y="1146662"/>
                </a:lnTo>
                <a:lnTo>
                  <a:pt x="0" y="0"/>
                </a:lnTo>
                <a:close/>
              </a:path>
            </a:pathLst>
          </a:custGeom>
          <a:blipFill>
            <a:blip r:embed="rId7"/>
            <a:stretch>
              <a:fillRect l="0" t="0" r="0" b="0"/>
            </a:stretch>
          </a:blipFill>
        </p:spPr>
      </p:sp>
      <p:sp>
        <p:nvSpPr>
          <p:cNvPr name="TextBox 13" id="13"/>
          <p:cNvSpPr txBox="true"/>
          <p:nvPr/>
        </p:nvSpPr>
        <p:spPr>
          <a:xfrm rot="0">
            <a:off x="3510686" y="2154536"/>
            <a:ext cx="11266629" cy="915036"/>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Poppins"/>
                <a:ea typeface="Poppins"/>
                <a:cs typeface="Poppins"/>
                <a:sym typeface="Poppins"/>
              </a:rPr>
              <a:t>Prototipe berhasil dipasang. Petani dapat mengakses dashboard dari laptop di rumah dan dari smartphone saat di ladang.</a:t>
            </a:r>
          </a:p>
        </p:txBody>
      </p:sp>
      <p:sp>
        <p:nvSpPr>
          <p:cNvPr name="TextBox 14" id="14"/>
          <p:cNvSpPr txBox="true"/>
          <p:nvPr/>
        </p:nvSpPr>
        <p:spPr>
          <a:xfrm rot="0">
            <a:off x="8779914" y="6433869"/>
            <a:ext cx="3387923" cy="358775"/>
          </a:xfrm>
          <a:prstGeom prst="rect">
            <a:avLst/>
          </a:prstGeom>
        </p:spPr>
        <p:txBody>
          <a:bodyPr anchor="t" rtlCol="false" tIns="0" lIns="0" bIns="0" rIns="0">
            <a:spAutoFit/>
          </a:bodyPr>
          <a:lstStyle/>
          <a:p>
            <a:pPr algn="ctr">
              <a:lnSpc>
                <a:spcPts val="2799"/>
              </a:lnSpc>
              <a:spcBef>
                <a:spcPct val="0"/>
              </a:spcBef>
            </a:pPr>
            <a:r>
              <a:rPr lang="en-US" b="true" sz="1999">
                <a:solidFill>
                  <a:srgbClr val="FFFFFF"/>
                </a:solidFill>
                <a:latin typeface="Poppins Bold"/>
                <a:ea typeface="Poppins Bold"/>
                <a:cs typeface="Poppins Bold"/>
                <a:sym typeface="Poppins Bold"/>
              </a:rPr>
              <a:t>Feedback dari Pengguna: </a:t>
            </a:r>
          </a:p>
        </p:txBody>
      </p:sp>
      <p:sp>
        <p:nvSpPr>
          <p:cNvPr name="TextBox 15" id="15"/>
          <p:cNvSpPr txBox="true"/>
          <p:nvPr/>
        </p:nvSpPr>
        <p:spPr>
          <a:xfrm rot="0">
            <a:off x="8676806" y="6877466"/>
            <a:ext cx="9277494" cy="2120900"/>
          </a:xfrm>
          <a:prstGeom prst="rect">
            <a:avLst/>
          </a:prstGeom>
        </p:spPr>
        <p:txBody>
          <a:bodyPr anchor="t" rtlCol="false" tIns="0" lIns="0" bIns="0" rIns="0">
            <a:spAutoFit/>
          </a:bodyPr>
          <a:lstStyle/>
          <a:p>
            <a:pPr algn="l" marL="431799" indent="-215899" lvl="1">
              <a:lnSpc>
                <a:spcPts val="2799"/>
              </a:lnSpc>
              <a:buFont typeface="Arial"/>
              <a:buChar char="•"/>
            </a:pPr>
            <a:r>
              <a:rPr lang="en-US" sz="1999">
                <a:solidFill>
                  <a:srgbClr val="FFFFFF"/>
                </a:solidFill>
                <a:latin typeface="Poppins"/>
                <a:ea typeface="Poppins"/>
                <a:cs typeface="Poppins"/>
                <a:sym typeface="Poppins"/>
              </a:rPr>
              <a:t>"Saya suka sekali bisa lihat data lengkap di layar besar laptop saya."</a:t>
            </a:r>
          </a:p>
          <a:p>
            <a:pPr algn="l" marL="431799" indent="-215899" lvl="1">
              <a:lnSpc>
                <a:spcPts val="2799"/>
              </a:lnSpc>
              <a:spcBef>
                <a:spcPct val="0"/>
              </a:spcBef>
              <a:buFont typeface="Arial"/>
              <a:buChar char="•"/>
            </a:pPr>
            <a:r>
              <a:rPr lang="en-US" sz="1999">
                <a:solidFill>
                  <a:srgbClr val="FFFFFF"/>
                </a:solidFill>
                <a:latin typeface="Poppins"/>
                <a:ea typeface="Poppins"/>
                <a:cs typeface="Poppins"/>
                <a:sym typeface="Poppins"/>
              </a:rPr>
              <a:t>"Waktu dibuka di HP, tampilannya menyesuaikan, tapi beberapa tombol terasa agak kecil untuk disentuh jari."</a:t>
            </a:r>
          </a:p>
          <a:p>
            <a:pPr algn="l" marL="431799" indent="-215899" lvl="1">
              <a:lnSpc>
                <a:spcPts val="2799"/>
              </a:lnSpc>
              <a:spcBef>
                <a:spcPct val="0"/>
              </a:spcBef>
              <a:buFont typeface="Arial"/>
              <a:buChar char="•"/>
            </a:pPr>
            <a:r>
              <a:rPr lang="en-US" sz="1999">
                <a:solidFill>
                  <a:srgbClr val="FFFFFF"/>
                </a:solidFill>
                <a:latin typeface="Poppins"/>
                <a:ea typeface="Poppins"/>
                <a:cs typeface="Poppins"/>
                <a:sym typeface="Poppins"/>
              </a:rPr>
              <a:t>"Notifikasi email sangat membantu!"</a:t>
            </a:r>
          </a:p>
          <a:p>
            <a:pPr algn="l" marL="431799" indent="-215899" lvl="1">
              <a:lnSpc>
                <a:spcPts val="2799"/>
              </a:lnSpc>
              <a:spcBef>
                <a:spcPct val="0"/>
              </a:spcBef>
              <a:buFont typeface="Arial"/>
              <a:buChar char="•"/>
            </a:pPr>
            <a:r>
              <a:rPr lang="en-US" sz="1999">
                <a:solidFill>
                  <a:srgbClr val="FFFFFF"/>
                </a:solidFill>
                <a:latin typeface="Poppins"/>
                <a:ea typeface="Poppins"/>
                <a:cs typeface="Poppins"/>
                <a:sym typeface="Poppins"/>
              </a:rPr>
              <a:t>"Pertanyaan yang sama: Bagaimana dengan jangkauan sinyal dan daya tahan baterai sensor di lapangan?"</a:t>
            </a:r>
          </a:p>
        </p:txBody>
      </p:sp>
      <p:grpSp>
        <p:nvGrpSpPr>
          <p:cNvPr name="Group 16" id="16"/>
          <p:cNvGrpSpPr/>
          <p:nvPr/>
        </p:nvGrpSpPr>
        <p:grpSpPr>
          <a:xfrm rot="0">
            <a:off x="1028700" y="1018092"/>
            <a:ext cx="2209576" cy="301642"/>
            <a:chOff x="0" y="0"/>
            <a:chExt cx="2946102" cy="402189"/>
          </a:xfrm>
        </p:grpSpPr>
        <p:sp>
          <p:nvSpPr>
            <p:cNvPr name="Freeform 17" id="17"/>
            <p:cNvSpPr/>
            <p:nvPr/>
          </p:nvSpPr>
          <p:spPr>
            <a:xfrm flipH="true" flipV="false" rot="0">
              <a:off x="0" y="0"/>
              <a:ext cx="642692" cy="388023"/>
            </a:xfrm>
            <a:custGeom>
              <a:avLst/>
              <a:gdLst/>
              <a:ahLst/>
              <a:cxnLst/>
              <a:rect r="r" b="b" t="t" l="l"/>
              <a:pathLst>
                <a:path h="388023" w="642692">
                  <a:moveTo>
                    <a:pt x="642692" y="0"/>
                  </a:moveTo>
                  <a:lnTo>
                    <a:pt x="0" y="0"/>
                  </a:lnTo>
                  <a:lnTo>
                    <a:pt x="0" y="388023"/>
                  </a:lnTo>
                  <a:lnTo>
                    <a:pt x="642692" y="388023"/>
                  </a:lnTo>
                  <a:lnTo>
                    <a:pt x="642692"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797689" y="-57128"/>
              <a:ext cx="2148412" cy="459317"/>
            </a:xfrm>
            <a:prstGeom prst="rect">
              <a:avLst/>
            </a:prstGeom>
          </p:spPr>
          <p:txBody>
            <a:bodyPr anchor="t" rtlCol="false" tIns="0" lIns="0" bIns="0" rIns="0">
              <a:spAutoFit/>
            </a:bodyPr>
            <a:lstStyle/>
            <a:p>
              <a:pPr algn="l" marL="0" indent="0" lvl="0">
                <a:lnSpc>
                  <a:spcPts val="2799"/>
                </a:lnSpc>
              </a:pPr>
              <a:r>
                <a:rPr lang="en-US" b="true" sz="1999">
                  <a:solidFill>
                    <a:srgbClr val="FFFFFF"/>
                  </a:solidFill>
                  <a:latin typeface="Poppins Bold"/>
                  <a:ea typeface="Poppins Bold"/>
                  <a:cs typeface="Poppins Bold"/>
                  <a:sym typeface="Poppins Bold"/>
                </a:rPr>
                <a:t>TaniCerdas</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DAGvp6T3RSo</dc:identifier>
  <dcterms:modified xsi:type="dcterms:W3CDTF">2011-08-01T06:04:30Z</dcterms:modified>
  <cp:revision>1</cp:revision>
  <dc:title>Farming</dc:title>
</cp:coreProperties>
</file>